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F57F7A-CDC2-41CD-8EFB-8A4E82684855}"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452FD299-BBBD-410B-B638-480DF2E47CA3}">
      <dgm:prSet custT="1"/>
      <dgm:spPr/>
      <dgm:t>
        <a:bodyPr/>
        <a:lstStyle/>
        <a:p>
          <a:pPr>
            <a:lnSpc>
              <a:spcPct val="100000"/>
            </a:lnSpc>
          </a:pPr>
          <a:r>
            <a:rPr lang="en-GB" sz="1300" dirty="0"/>
            <a:t>A distribution channel refers to the flow of business, there are direct and indirect channels,</a:t>
          </a:r>
          <a:endParaRPr lang="en-US" sz="1300" dirty="0"/>
        </a:p>
      </dgm:t>
    </dgm:pt>
    <dgm:pt modelId="{FB92479B-2C00-4E2D-8C2A-8455DD72443E}" type="parTrans" cxnId="{47FD86FC-ABAB-4133-A1C7-B9543CB6D545}">
      <dgm:prSet/>
      <dgm:spPr/>
      <dgm:t>
        <a:bodyPr/>
        <a:lstStyle/>
        <a:p>
          <a:endParaRPr lang="en-US" sz="1300"/>
        </a:p>
      </dgm:t>
    </dgm:pt>
    <dgm:pt modelId="{D5AFD0DB-B6B9-4824-8AD0-F8F241F49B30}" type="sibTrans" cxnId="{47FD86FC-ABAB-4133-A1C7-B9543CB6D545}">
      <dgm:prSet/>
      <dgm:spPr/>
      <dgm:t>
        <a:bodyPr/>
        <a:lstStyle/>
        <a:p>
          <a:pPr>
            <a:lnSpc>
              <a:spcPct val="100000"/>
            </a:lnSpc>
          </a:pPr>
          <a:endParaRPr lang="en-US" sz="1300"/>
        </a:p>
      </dgm:t>
    </dgm:pt>
    <dgm:pt modelId="{5771C33F-80A2-4B94-858A-8E2334A2650C}">
      <dgm:prSet custT="1"/>
      <dgm:spPr/>
      <dgm:t>
        <a:bodyPr/>
        <a:lstStyle/>
        <a:p>
          <a:pPr>
            <a:lnSpc>
              <a:spcPct val="100000"/>
            </a:lnSpc>
          </a:pPr>
          <a:r>
            <a:rPr lang="en-GB" sz="1300" b="0" dirty="0"/>
            <a:t>The emergence of marketing intermediaries</a:t>
          </a:r>
          <a:endParaRPr lang="en-US" sz="1300" b="0" dirty="0"/>
        </a:p>
      </dgm:t>
    </dgm:pt>
    <dgm:pt modelId="{22A99649-60BA-4FD8-AD4D-C302C614C3C0}" type="parTrans" cxnId="{48B14B32-7C39-42DD-A8B3-F8E112ACFF66}">
      <dgm:prSet/>
      <dgm:spPr/>
      <dgm:t>
        <a:bodyPr/>
        <a:lstStyle/>
        <a:p>
          <a:endParaRPr lang="en-US" sz="1300"/>
        </a:p>
      </dgm:t>
    </dgm:pt>
    <dgm:pt modelId="{764A4991-2DC4-4CF5-9829-CAF0D2A0FF62}" type="sibTrans" cxnId="{48B14B32-7C39-42DD-A8B3-F8E112ACFF66}">
      <dgm:prSet/>
      <dgm:spPr/>
      <dgm:t>
        <a:bodyPr/>
        <a:lstStyle/>
        <a:p>
          <a:pPr>
            <a:lnSpc>
              <a:spcPct val="100000"/>
            </a:lnSpc>
          </a:pPr>
          <a:endParaRPr lang="en-US" sz="1300"/>
        </a:p>
      </dgm:t>
    </dgm:pt>
    <dgm:pt modelId="{F7ACB7E2-7E82-48E7-ACA8-859D45DD3515}">
      <dgm:prSet custT="1"/>
      <dgm:spPr/>
      <dgm:t>
        <a:bodyPr/>
        <a:lstStyle/>
        <a:p>
          <a:pPr>
            <a:lnSpc>
              <a:spcPct val="100000"/>
            </a:lnSpc>
          </a:pPr>
          <a:r>
            <a:rPr lang="en-GB" sz="1300" dirty="0"/>
            <a:t>Channels of distribution help ensure communication flows and the flow of money and title to goods. They also help ensure that the right quantity and assortment of goods will be available when and where needed.</a:t>
          </a:r>
          <a:endParaRPr lang="en-US" sz="1300" dirty="0"/>
        </a:p>
      </dgm:t>
    </dgm:pt>
    <dgm:pt modelId="{C63FD625-E2BE-4EF7-AA3E-469F33A98C83}" type="parTrans" cxnId="{8A685058-0904-4E31-875A-1B958D54735D}">
      <dgm:prSet/>
      <dgm:spPr/>
      <dgm:t>
        <a:bodyPr/>
        <a:lstStyle/>
        <a:p>
          <a:endParaRPr lang="en-US" sz="1300"/>
        </a:p>
      </dgm:t>
    </dgm:pt>
    <dgm:pt modelId="{D4F2DC3D-BD66-44BD-8812-BCD8F667DF72}" type="sibTrans" cxnId="{8A685058-0904-4E31-875A-1B958D54735D}">
      <dgm:prSet/>
      <dgm:spPr/>
      <dgm:t>
        <a:bodyPr/>
        <a:lstStyle/>
        <a:p>
          <a:pPr>
            <a:lnSpc>
              <a:spcPct val="100000"/>
            </a:lnSpc>
          </a:pPr>
          <a:endParaRPr lang="en-US" sz="1300"/>
        </a:p>
      </dgm:t>
    </dgm:pt>
    <dgm:pt modelId="{4CBE9C9B-C2B4-4A4A-9D27-C4FEF2AAA1A9}">
      <dgm:prSet custT="1"/>
      <dgm:spPr/>
      <dgm:t>
        <a:bodyPr/>
        <a:lstStyle/>
        <a:p>
          <a:pPr>
            <a:lnSpc>
              <a:spcPct val="100000"/>
            </a:lnSpc>
          </a:pPr>
          <a:r>
            <a:rPr lang="en-GB" sz="1300" b="0" dirty="0"/>
            <a:t>Marketing needs intermediaries</a:t>
          </a:r>
          <a:endParaRPr lang="en-US" sz="1300" b="0" dirty="0"/>
        </a:p>
      </dgm:t>
    </dgm:pt>
    <dgm:pt modelId="{ED3743AA-17A5-4EB3-9B98-4D2FD9128758}" type="parTrans" cxnId="{2BA1DB2F-C433-4ADC-B8FA-9A92E453293F}">
      <dgm:prSet/>
      <dgm:spPr/>
      <dgm:t>
        <a:bodyPr/>
        <a:lstStyle/>
        <a:p>
          <a:endParaRPr lang="en-US" sz="1300"/>
        </a:p>
      </dgm:t>
    </dgm:pt>
    <dgm:pt modelId="{7683DE41-7AF6-49B5-B53C-7EB35E33A622}" type="sibTrans" cxnId="{2BA1DB2F-C433-4ADC-B8FA-9A92E453293F}">
      <dgm:prSet/>
      <dgm:spPr/>
      <dgm:t>
        <a:bodyPr/>
        <a:lstStyle/>
        <a:p>
          <a:endParaRPr lang="en-US" sz="1300"/>
        </a:p>
      </dgm:t>
    </dgm:pt>
    <dgm:pt modelId="{C7CB3D31-1D19-45A0-8399-1ACD5354D06F}" type="pres">
      <dgm:prSet presAssocID="{B0F57F7A-CDC2-41CD-8EFB-8A4E82684855}" presName="root" presStyleCnt="0">
        <dgm:presLayoutVars>
          <dgm:dir/>
          <dgm:resizeHandles val="exact"/>
        </dgm:presLayoutVars>
      </dgm:prSet>
      <dgm:spPr/>
    </dgm:pt>
    <dgm:pt modelId="{7EE0BE3C-9322-4D7E-B987-7B6CDC958EE4}" type="pres">
      <dgm:prSet presAssocID="{B0F57F7A-CDC2-41CD-8EFB-8A4E82684855}" presName="container" presStyleCnt="0">
        <dgm:presLayoutVars>
          <dgm:dir/>
          <dgm:resizeHandles val="exact"/>
        </dgm:presLayoutVars>
      </dgm:prSet>
      <dgm:spPr/>
    </dgm:pt>
    <dgm:pt modelId="{705B2F68-A367-4BB1-B072-144955BD2FE1}" type="pres">
      <dgm:prSet presAssocID="{452FD299-BBBD-410B-B638-480DF2E47CA3}" presName="compNode" presStyleCnt="0"/>
      <dgm:spPr/>
    </dgm:pt>
    <dgm:pt modelId="{7F9AD7EE-E84D-48EA-A5B4-2070CE5C550F}" type="pres">
      <dgm:prSet presAssocID="{452FD299-BBBD-410B-B638-480DF2E47CA3}" presName="iconBgRect" presStyleLbl="bgShp" presStyleIdx="0" presStyleCnt="4"/>
      <dgm:spPr/>
    </dgm:pt>
    <dgm:pt modelId="{E4C8A8D6-18F5-4CFE-BD41-F97943288BEB}" type="pres">
      <dgm:prSet presAssocID="{452FD299-BBBD-410B-B638-480DF2E47CA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asin"/>
        </a:ext>
      </dgm:extLst>
    </dgm:pt>
    <dgm:pt modelId="{A6A6EF17-B0F0-4B4B-B56C-851E0FA58686}" type="pres">
      <dgm:prSet presAssocID="{452FD299-BBBD-410B-B638-480DF2E47CA3}" presName="spaceRect" presStyleCnt="0"/>
      <dgm:spPr/>
    </dgm:pt>
    <dgm:pt modelId="{DA4198CB-F7A1-4D58-BEB0-BBA39B587E5D}" type="pres">
      <dgm:prSet presAssocID="{452FD299-BBBD-410B-B638-480DF2E47CA3}" presName="textRect" presStyleLbl="revTx" presStyleIdx="0" presStyleCnt="4">
        <dgm:presLayoutVars>
          <dgm:chMax val="1"/>
          <dgm:chPref val="1"/>
        </dgm:presLayoutVars>
      </dgm:prSet>
      <dgm:spPr/>
    </dgm:pt>
    <dgm:pt modelId="{2766BD41-2356-405A-A6A6-A46DEEC6D8BB}" type="pres">
      <dgm:prSet presAssocID="{D5AFD0DB-B6B9-4824-8AD0-F8F241F49B30}" presName="sibTrans" presStyleLbl="sibTrans2D1" presStyleIdx="0" presStyleCnt="0"/>
      <dgm:spPr/>
    </dgm:pt>
    <dgm:pt modelId="{F3B6E7D1-9BAB-4B66-9498-6A60FB3C65A2}" type="pres">
      <dgm:prSet presAssocID="{5771C33F-80A2-4B94-858A-8E2334A2650C}" presName="compNode" presStyleCnt="0"/>
      <dgm:spPr/>
    </dgm:pt>
    <dgm:pt modelId="{BD480DD0-075F-49C9-AF1B-2460740A70A1}" type="pres">
      <dgm:prSet presAssocID="{5771C33F-80A2-4B94-858A-8E2334A2650C}" presName="iconBgRect" presStyleLbl="bgShp" presStyleIdx="1" presStyleCnt="4"/>
      <dgm:spPr/>
    </dgm:pt>
    <dgm:pt modelId="{A848BEB1-6C89-4916-B3C9-659CB625FEE0}" type="pres">
      <dgm:prSet presAssocID="{5771C33F-80A2-4B94-858A-8E2334A2650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oignée de main"/>
        </a:ext>
      </dgm:extLst>
    </dgm:pt>
    <dgm:pt modelId="{A720BEBF-31C0-4428-A632-412F326EE773}" type="pres">
      <dgm:prSet presAssocID="{5771C33F-80A2-4B94-858A-8E2334A2650C}" presName="spaceRect" presStyleCnt="0"/>
      <dgm:spPr/>
    </dgm:pt>
    <dgm:pt modelId="{F3B0EE45-C03A-4282-9ADE-E5093EAC193D}" type="pres">
      <dgm:prSet presAssocID="{5771C33F-80A2-4B94-858A-8E2334A2650C}" presName="textRect" presStyleLbl="revTx" presStyleIdx="1" presStyleCnt="4">
        <dgm:presLayoutVars>
          <dgm:chMax val="1"/>
          <dgm:chPref val="1"/>
        </dgm:presLayoutVars>
      </dgm:prSet>
      <dgm:spPr/>
    </dgm:pt>
    <dgm:pt modelId="{A3408298-1A53-4A55-BA98-433440A2B0E7}" type="pres">
      <dgm:prSet presAssocID="{764A4991-2DC4-4CF5-9829-CAF0D2A0FF62}" presName="sibTrans" presStyleLbl="sibTrans2D1" presStyleIdx="0" presStyleCnt="0"/>
      <dgm:spPr/>
    </dgm:pt>
    <dgm:pt modelId="{46BA83E3-99BD-44C7-8F1F-407EFE6A912E}" type="pres">
      <dgm:prSet presAssocID="{F7ACB7E2-7E82-48E7-ACA8-859D45DD3515}" presName="compNode" presStyleCnt="0"/>
      <dgm:spPr/>
    </dgm:pt>
    <dgm:pt modelId="{E7CD82A8-8734-4FCF-A03C-489632E07A4D}" type="pres">
      <dgm:prSet presAssocID="{F7ACB7E2-7E82-48E7-ACA8-859D45DD3515}" presName="iconBgRect" presStyleLbl="bgShp" presStyleIdx="2" presStyleCnt="4"/>
      <dgm:spPr/>
    </dgm:pt>
    <dgm:pt modelId="{D38B0A9D-220B-4D64-B429-3BE2659E24A4}" type="pres">
      <dgm:prSet presAssocID="{F7ACB7E2-7E82-48E7-ACA8-859D45DD351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x trolley"/>
        </a:ext>
      </dgm:extLst>
    </dgm:pt>
    <dgm:pt modelId="{C714CEE7-6E54-4726-A35A-D61008F43935}" type="pres">
      <dgm:prSet presAssocID="{F7ACB7E2-7E82-48E7-ACA8-859D45DD3515}" presName="spaceRect" presStyleCnt="0"/>
      <dgm:spPr/>
    </dgm:pt>
    <dgm:pt modelId="{1FC66FBE-A6BF-4A24-8087-3FEE7E3B1547}" type="pres">
      <dgm:prSet presAssocID="{F7ACB7E2-7E82-48E7-ACA8-859D45DD3515}" presName="textRect" presStyleLbl="revTx" presStyleIdx="2" presStyleCnt="4">
        <dgm:presLayoutVars>
          <dgm:chMax val="1"/>
          <dgm:chPref val="1"/>
        </dgm:presLayoutVars>
      </dgm:prSet>
      <dgm:spPr/>
    </dgm:pt>
    <dgm:pt modelId="{6809966A-C548-4660-BB3D-B779D4DF8CF3}" type="pres">
      <dgm:prSet presAssocID="{D4F2DC3D-BD66-44BD-8812-BCD8F667DF72}" presName="sibTrans" presStyleLbl="sibTrans2D1" presStyleIdx="0" presStyleCnt="0"/>
      <dgm:spPr/>
    </dgm:pt>
    <dgm:pt modelId="{BE309DDA-0722-42F3-8D95-05D8D1996C74}" type="pres">
      <dgm:prSet presAssocID="{4CBE9C9B-C2B4-4A4A-9D27-C4FEF2AAA1A9}" presName="compNode" presStyleCnt="0"/>
      <dgm:spPr/>
    </dgm:pt>
    <dgm:pt modelId="{4195F91B-27FF-4D4A-8FE6-A4C5BC20E029}" type="pres">
      <dgm:prSet presAssocID="{4CBE9C9B-C2B4-4A4A-9D27-C4FEF2AAA1A9}" presName="iconBgRect" presStyleLbl="bgShp" presStyleIdx="3" presStyleCnt="4"/>
      <dgm:spPr/>
    </dgm:pt>
    <dgm:pt modelId="{CF7BCDA3-7EBE-44BB-B3A0-495A1C011CF8}" type="pres">
      <dgm:prSet presAssocID="{4CBE9C9B-C2B4-4A4A-9D27-C4FEF2AAA1A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Utilisateurs"/>
        </a:ext>
      </dgm:extLst>
    </dgm:pt>
    <dgm:pt modelId="{D2A19D6E-6EDA-4C0B-9F7E-FE23BEDA244B}" type="pres">
      <dgm:prSet presAssocID="{4CBE9C9B-C2B4-4A4A-9D27-C4FEF2AAA1A9}" presName="spaceRect" presStyleCnt="0"/>
      <dgm:spPr/>
    </dgm:pt>
    <dgm:pt modelId="{595EF287-A96E-4716-805E-6121265A23AB}" type="pres">
      <dgm:prSet presAssocID="{4CBE9C9B-C2B4-4A4A-9D27-C4FEF2AAA1A9}" presName="textRect" presStyleLbl="revTx" presStyleIdx="3" presStyleCnt="4">
        <dgm:presLayoutVars>
          <dgm:chMax val="1"/>
          <dgm:chPref val="1"/>
        </dgm:presLayoutVars>
      </dgm:prSet>
      <dgm:spPr/>
    </dgm:pt>
  </dgm:ptLst>
  <dgm:cxnLst>
    <dgm:cxn modelId="{2BA1DB2F-C433-4ADC-B8FA-9A92E453293F}" srcId="{B0F57F7A-CDC2-41CD-8EFB-8A4E82684855}" destId="{4CBE9C9B-C2B4-4A4A-9D27-C4FEF2AAA1A9}" srcOrd="3" destOrd="0" parTransId="{ED3743AA-17A5-4EB3-9B98-4D2FD9128758}" sibTransId="{7683DE41-7AF6-49B5-B53C-7EB35E33A622}"/>
    <dgm:cxn modelId="{48B14B32-7C39-42DD-A8B3-F8E112ACFF66}" srcId="{B0F57F7A-CDC2-41CD-8EFB-8A4E82684855}" destId="{5771C33F-80A2-4B94-858A-8E2334A2650C}" srcOrd="1" destOrd="0" parTransId="{22A99649-60BA-4FD8-AD4D-C302C614C3C0}" sibTransId="{764A4991-2DC4-4CF5-9829-CAF0D2A0FF62}"/>
    <dgm:cxn modelId="{10D63F55-49B6-443B-9C1F-DAB004EC3CFB}" type="presOf" srcId="{764A4991-2DC4-4CF5-9829-CAF0D2A0FF62}" destId="{A3408298-1A53-4A55-BA98-433440A2B0E7}" srcOrd="0" destOrd="0" presId="urn:microsoft.com/office/officeart/2018/2/layout/IconCircleList"/>
    <dgm:cxn modelId="{8A685058-0904-4E31-875A-1B958D54735D}" srcId="{B0F57F7A-CDC2-41CD-8EFB-8A4E82684855}" destId="{F7ACB7E2-7E82-48E7-ACA8-859D45DD3515}" srcOrd="2" destOrd="0" parTransId="{C63FD625-E2BE-4EF7-AA3E-469F33A98C83}" sibTransId="{D4F2DC3D-BD66-44BD-8812-BCD8F667DF72}"/>
    <dgm:cxn modelId="{EDB8D082-F9BC-4FE3-B812-CB104B5111B9}" type="presOf" srcId="{5771C33F-80A2-4B94-858A-8E2334A2650C}" destId="{F3B0EE45-C03A-4282-9ADE-E5093EAC193D}" srcOrd="0" destOrd="0" presId="urn:microsoft.com/office/officeart/2018/2/layout/IconCircleList"/>
    <dgm:cxn modelId="{E3786A90-FC5B-4CA8-8508-87419DAE4B15}" type="presOf" srcId="{F7ACB7E2-7E82-48E7-ACA8-859D45DD3515}" destId="{1FC66FBE-A6BF-4A24-8087-3FEE7E3B1547}" srcOrd="0" destOrd="0" presId="urn:microsoft.com/office/officeart/2018/2/layout/IconCircleList"/>
    <dgm:cxn modelId="{DB15FA91-0AA1-4440-98AA-71181977FEDF}" type="presOf" srcId="{D5AFD0DB-B6B9-4824-8AD0-F8F241F49B30}" destId="{2766BD41-2356-405A-A6A6-A46DEEC6D8BB}" srcOrd="0" destOrd="0" presId="urn:microsoft.com/office/officeart/2018/2/layout/IconCircleList"/>
    <dgm:cxn modelId="{E05A1092-051E-4FD1-8537-1F6F73ACF53F}" type="presOf" srcId="{B0F57F7A-CDC2-41CD-8EFB-8A4E82684855}" destId="{C7CB3D31-1D19-45A0-8399-1ACD5354D06F}" srcOrd="0" destOrd="0" presId="urn:microsoft.com/office/officeart/2018/2/layout/IconCircleList"/>
    <dgm:cxn modelId="{0CCEC2A5-64A0-43A3-89D6-F25DA6E8073B}" type="presOf" srcId="{D4F2DC3D-BD66-44BD-8812-BCD8F667DF72}" destId="{6809966A-C548-4660-BB3D-B779D4DF8CF3}" srcOrd="0" destOrd="0" presId="urn:microsoft.com/office/officeart/2018/2/layout/IconCircleList"/>
    <dgm:cxn modelId="{FDE966BC-CBEF-413D-963E-C32DF1A80DA1}" type="presOf" srcId="{4CBE9C9B-C2B4-4A4A-9D27-C4FEF2AAA1A9}" destId="{595EF287-A96E-4716-805E-6121265A23AB}" srcOrd="0" destOrd="0" presId="urn:microsoft.com/office/officeart/2018/2/layout/IconCircleList"/>
    <dgm:cxn modelId="{9949D3F8-5704-4D72-8CA8-E768AECA13DC}" type="presOf" srcId="{452FD299-BBBD-410B-B638-480DF2E47CA3}" destId="{DA4198CB-F7A1-4D58-BEB0-BBA39B587E5D}" srcOrd="0" destOrd="0" presId="urn:microsoft.com/office/officeart/2018/2/layout/IconCircleList"/>
    <dgm:cxn modelId="{47FD86FC-ABAB-4133-A1C7-B9543CB6D545}" srcId="{B0F57F7A-CDC2-41CD-8EFB-8A4E82684855}" destId="{452FD299-BBBD-410B-B638-480DF2E47CA3}" srcOrd="0" destOrd="0" parTransId="{FB92479B-2C00-4E2D-8C2A-8455DD72443E}" sibTransId="{D5AFD0DB-B6B9-4824-8AD0-F8F241F49B30}"/>
    <dgm:cxn modelId="{BBC994BF-41FD-4A30-9D61-57515D8BD553}" type="presParOf" srcId="{C7CB3D31-1D19-45A0-8399-1ACD5354D06F}" destId="{7EE0BE3C-9322-4D7E-B987-7B6CDC958EE4}" srcOrd="0" destOrd="0" presId="urn:microsoft.com/office/officeart/2018/2/layout/IconCircleList"/>
    <dgm:cxn modelId="{7DF528E7-1EDB-4BD0-B4B2-DFF6F5096369}" type="presParOf" srcId="{7EE0BE3C-9322-4D7E-B987-7B6CDC958EE4}" destId="{705B2F68-A367-4BB1-B072-144955BD2FE1}" srcOrd="0" destOrd="0" presId="urn:microsoft.com/office/officeart/2018/2/layout/IconCircleList"/>
    <dgm:cxn modelId="{47B39D4F-FF2F-418D-B04F-359A671DCF36}" type="presParOf" srcId="{705B2F68-A367-4BB1-B072-144955BD2FE1}" destId="{7F9AD7EE-E84D-48EA-A5B4-2070CE5C550F}" srcOrd="0" destOrd="0" presId="urn:microsoft.com/office/officeart/2018/2/layout/IconCircleList"/>
    <dgm:cxn modelId="{495C6938-23DD-49A8-82F0-F31A955AC5E6}" type="presParOf" srcId="{705B2F68-A367-4BB1-B072-144955BD2FE1}" destId="{E4C8A8D6-18F5-4CFE-BD41-F97943288BEB}" srcOrd="1" destOrd="0" presId="urn:microsoft.com/office/officeart/2018/2/layout/IconCircleList"/>
    <dgm:cxn modelId="{E74135C6-36D3-4FC6-9471-D7B7EBC6CF76}" type="presParOf" srcId="{705B2F68-A367-4BB1-B072-144955BD2FE1}" destId="{A6A6EF17-B0F0-4B4B-B56C-851E0FA58686}" srcOrd="2" destOrd="0" presId="urn:microsoft.com/office/officeart/2018/2/layout/IconCircleList"/>
    <dgm:cxn modelId="{B5381F21-8669-469E-AE10-FBC0F774DC02}" type="presParOf" srcId="{705B2F68-A367-4BB1-B072-144955BD2FE1}" destId="{DA4198CB-F7A1-4D58-BEB0-BBA39B587E5D}" srcOrd="3" destOrd="0" presId="urn:microsoft.com/office/officeart/2018/2/layout/IconCircleList"/>
    <dgm:cxn modelId="{3A41FF2C-0BE1-4F76-8435-AABD72FAE03C}" type="presParOf" srcId="{7EE0BE3C-9322-4D7E-B987-7B6CDC958EE4}" destId="{2766BD41-2356-405A-A6A6-A46DEEC6D8BB}" srcOrd="1" destOrd="0" presId="urn:microsoft.com/office/officeart/2018/2/layout/IconCircleList"/>
    <dgm:cxn modelId="{6D10BF66-0BBC-4A24-8DF6-219F8BCC0B3C}" type="presParOf" srcId="{7EE0BE3C-9322-4D7E-B987-7B6CDC958EE4}" destId="{F3B6E7D1-9BAB-4B66-9498-6A60FB3C65A2}" srcOrd="2" destOrd="0" presId="urn:microsoft.com/office/officeart/2018/2/layout/IconCircleList"/>
    <dgm:cxn modelId="{6754C568-446E-457A-B368-3E9F77C16774}" type="presParOf" srcId="{F3B6E7D1-9BAB-4B66-9498-6A60FB3C65A2}" destId="{BD480DD0-075F-49C9-AF1B-2460740A70A1}" srcOrd="0" destOrd="0" presId="urn:microsoft.com/office/officeart/2018/2/layout/IconCircleList"/>
    <dgm:cxn modelId="{4D00B8EC-B6FC-4E2F-A688-388FAB7D4925}" type="presParOf" srcId="{F3B6E7D1-9BAB-4B66-9498-6A60FB3C65A2}" destId="{A848BEB1-6C89-4916-B3C9-659CB625FEE0}" srcOrd="1" destOrd="0" presId="urn:microsoft.com/office/officeart/2018/2/layout/IconCircleList"/>
    <dgm:cxn modelId="{8BCE663F-0991-46ED-ACF6-BEEFFEC9E9D3}" type="presParOf" srcId="{F3B6E7D1-9BAB-4B66-9498-6A60FB3C65A2}" destId="{A720BEBF-31C0-4428-A632-412F326EE773}" srcOrd="2" destOrd="0" presId="urn:microsoft.com/office/officeart/2018/2/layout/IconCircleList"/>
    <dgm:cxn modelId="{84C4F1DB-6E63-4CB4-ADF7-6A7B8D9228EC}" type="presParOf" srcId="{F3B6E7D1-9BAB-4B66-9498-6A60FB3C65A2}" destId="{F3B0EE45-C03A-4282-9ADE-E5093EAC193D}" srcOrd="3" destOrd="0" presId="urn:microsoft.com/office/officeart/2018/2/layout/IconCircleList"/>
    <dgm:cxn modelId="{3AF83439-9F98-4A00-BE32-8C9E24935D95}" type="presParOf" srcId="{7EE0BE3C-9322-4D7E-B987-7B6CDC958EE4}" destId="{A3408298-1A53-4A55-BA98-433440A2B0E7}" srcOrd="3" destOrd="0" presId="urn:microsoft.com/office/officeart/2018/2/layout/IconCircleList"/>
    <dgm:cxn modelId="{3E75BCEE-76E2-4353-A522-82291C1F08BA}" type="presParOf" srcId="{7EE0BE3C-9322-4D7E-B987-7B6CDC958EE4}" destId="{46BA83E3-99BD-44C7-8F1F-407EFE6A912E}" srcOrd="4" destOrd="0" presId="urn:microsoft.com/office/officeart/2018/2/layout/IconCircleList"/>
    <dgm:cxn modelId="{F1A3D660-51A8-4B03-9BF0-E83B15773942}" type="presParOf" srcId="{46BA83E3-99BD-44C7-8F1F-407EFE6A912E}" destId="{E7CD82A8-8734-4FCF-A03C-489632E07A4D}" srcOrd="0" destOrd="0" presId="urn:microsoft.com/office/officeart/2018/2/layout/IconCircleList"/>
    <dgm:cxn modelId="{5F455439-181A-4D14-9DDD-39E015792C2D}" type="presParOf" srcId="{46BA83E3-99BD-44C7-8F1F-407EFE6A912E}" destId="{D38B0A9D-220B-4D64-B429-3BE2659E24A4}" srcOrd="1" destOrd="0" presId="urn:microsoft.com/office/officeart/2018/2/layout/IconCircleList"/>
    <dgm:cxn modelId="{8C3EFC45-E856-4D13-A61A-271F34333739}" type="presParOf" srcId="{46BA83E3-99BD-44C7-8F1F-407EFE6A912E}" destId="{C714CEE7-6E54-4726-A35A-D61008F43935}" srcOrd="2" destOrd="0" presId="urn:microsoft.com/office/officeart/2018/2/layout/IconCircleList"/>
    <dgm:cxn modelId="{A2BBD644-4221-4003-8636-741BDE3FB7D7}" type="presParOf" srcId="{46BA83E3-99BD-44C7-8F1F-407EFE6A912E}" destId="{1FC66FBE-A6BF-4A24-8087-3FEE7E3B1547}" srcOrd="3" destOrd="0" presId="urn:microsoft.com/office/officeart/2018/2/layout/IconCircleList"/>
    <dgm:cxn modelId="{D7E3E9CB-25E2-405C-8E93-9A3864F4501B}" type="presParOf" srcId="{7EE0BE3C-9322-4D7E-B987-7B6CDC958EE4}" destId="{6809966A-C548-4660-BB3D-B779D4DF8CF3}" srcOrd="5" destOrd="0" presId="urn:microsoft.com/office/officeart/2018/2/layout/IconCircleList"/>
    <dgm:cxn modelId="{117D8702-6E6A-439C-A34C-B490DC896849}" type="presParOf" srcId="{7EE0BE3C-9322-4D7E-B987-7B6CDC958EE4}" destId="{BE309DDA-0722-42F3-8D95-05D8D1996C74}" srcOrd="6" destOrd="0" presId="urn:microsoft.com/office/officeart/2018/2/layout/IconCircleList"/>
    <dgm:cxn modelId="{E9BB46A5-DB1B-4CB9-9B42-CB76F4AA38DD}" type="presParOf" srcId="{BE309DDA-0722-42F3-8D95-05D8D1996C74}" destId="{4195F91B-27FF-4D4A-8FE6-A4C5BC20E029}" srcOrd="0" destOrd="0" presId="urn:microsoft.com/office/officeart/2018/2/layout/IconCircleList"/>
    <dgm:cxn modelId="{8FA791E8-649D-498B-988B-AD06ECCFAF3E}" type="presParOf" srcId="{BE309DDA-0722-42F3-8D95-05D8D1996C74}" destId="{CF7BCDA3-7EBE-44BB-B3A0-495A1C011CF8}" srcOrd="1" destOrd="0" presId="urn:microsoft.com/office/officeart/2018/2/layout/IconCircleList"/>
    <dgm:cxn modelId="{5E579A32-CAD0-465D-954A-FA09103DF8F0}" type="presParOf" srcId="{BE309DDA-0722-42F3-8D95-05D8D1996C74}" destId="{D2A19D6E-6EDA-4C0B-9F7E-FE23BEDA244B}" srcOrd="2" destOrd="0" presId="urn:microsoft.com/office/officeart/2018/2/layout/IconCircleList"/>
    <dgm:cxn modelId="{90459EE7-2019-4DB1-92CE-C69FED5F8F34}" type="presParOf" srcId="{BE309DDA-0722-42F3-8D95-05D8D1996C74}" destId="{595EF287-A96E-4716-805E-6121265A23AB}"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FA700B-10E1-4DDC-BAC3-C63221B4799F}"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9EE8BBB1-D144-466F-8985-5D76AA2BFE38}">
      <dgm:prSet/>
      <dgm:spPr/>
      <dgm:t>
        <a:bodyPr/>
        <a:lstStyle/>
        <a:p>
          <a:pPr>
            <a:lnSpc>
              <a:spcPct val="100000"/>
            </a:lnSpc>
          </a:pPr>
          <a:r>
            <a:rPr lang="en-GB" b="1" dirty="0"/>
            <a:t>Intermediaries create exchange efficiency</a:t>
          </a:r>
          <a:endParaRPr lang="en-US" dirty="0"/>
        </a:p>
      </dgm:t>
    </dgm:pt>
    <dgm:pt modelId="{EBA6AE76-0B77-4EBA-9120-E9DE2B8507F9}" type="parTrans" cxnId="{D47FEC43-8718-4F59-A811-877D4E769C8F}">
      <dgm:prSet/>
      <dgm:spPr/>
      <dgm:t>
        <a:bodyPr/>
        <a:lstStyle/>
        <a:p>
          <a:endParaRPr lang="en-US"/>
        </a:p>
      </dgm:t>
    </dgm:pt>
    <dgm:pt modelId="{471D176A-6AF3-411C-AD50-F95C2319380D}" type="sibTrans" cxnId="{D47FEC43-8718-4F59-A811-877D4E769C8F}">
      <dgm:prSet/>
      <dgm:spPr/>
      <dgm:t>
        <a:bodyPr/>
        <a:lstStyle/>
        <a:p>
          <a:pPr>
            <a:lnSpc>
              <a:spcPct val="100000"/>
            </a:lnSpc>
          </a:pPr>
          <a:endParaRPr lang="en-US"/>
        </a:p>
      </dgm:t>
    </dgm:pt>
    <dgm:pt modelId="{072624D4-2615-474C-AB86-C1027E5036FE}">
      <dgm:prSet/>
      <dgm:spPr/>
      <dgm:t>
        <a:bodyPr/>
        <a:lstStyle/>
        <a:p>
          <a:pPr>
            <a:lnSpc>
              <a:spcPct val="100000"/>
            </a:lnSpc>
          </a:pPr>
          <a:r>
            <a:rPr lang="en-GB" b="1"/>
            <a:t>The value versus the cost of intermediaries</a:t>
          </a:r>
          <a:endParaRPr lang="en-US"/>
        </a:p>
      </dgm:t>
    </dgm:pt>
    <dgm:pt modelId="{13B04343-8E5D-4BA2-8CBD-BDEE5ABF4AF9}" type="parTrans" cxnId="{803E4048-6A1A-400C-9C99-08075616B228}">
      <dgm:prSet/>
      <dgm:spPr/>
      <dgm:t>
        <a:bodyPr/>
        <a:lstStyle/>
        <a:p>
          <a:endParaRPr lang="en-US"/>
        </a:p>
      </dgm:t>
    </dgm:pt>
    <dgm:pt modelId="{55359D8D-C4B1-47AC-8A62-81F8E0E02CF1}" type="sibTrans" cxnId="{803E4048-6A1A-400C-9C99-08075616B228}">
      <dgm:prSet/>
      <dgm:spPr/>
      <dgm:t>
        <a:bodyPr/>
        <a:lstStyle/>
        <a:p>
          <a:endParaRPr lang="en-US"/>
        </a:p>
      </dgm:t>
    </dgm:pt>
    <dgm:pt modelId="{21E98ECE-08C8-4B8A-BAC7-399F3B23777B}" type="pres">
      <dgm:prSet presAssocID="{20FA700B-10E1-4DDC-BAC3-C63221B4799F}" presName="root" presStyleCnt="0">
        <dgm:presLayoutVars>
          <dgm:dir/>
          <dgm:resizeHandles val="exact"/>
        </dgm:presLayoutVars>
      </dgm:prSet>
      <dgm:spPr/>
    </dgm:pt>
    <dgm:pt modelId="{FE6E85C5-3403-47FF-A8DE-7760FEE227AA}" type="pres">
      <dgm:prSet presAssocID="{20FA700B-10E1-4DDC-BAC3-C63221B4799F}" presName="container" presStyleCnt="0">
        <dgm:presLayoutVars>
          <dgm:dir/>
          <dgm:resizeHandles val="exact"/>
        </dgm:presLayoutVars>
      </dgm:prSet>
      <dgm:spPr/>
    </dgm:pt>
    <dgm:pt modelId="{ED8FCDF2-769F-421D-83FC-7DEE4FC29A02}" type="pres">
      <dgm:prSet presAssocID="{9EE8BBB1-D144-466F-8985-5D76AA2BFE38}" presName="compNode" presStyleCnt="0"/>
      <dgm:spPr/>
    </dgm:pt>
    <dgm:pt modelId="{794084B4-EC03-41A9-8281-66725F0D433A}" type="pres">
      <dgm:prSet presAssocID="{9EE8BBB1-D144-466F-8985-5D76AA2BFE38}" presName="iconBgRect" presStyleLbl="bgShp" presStyleIdx="0" presStyleCnt="2"/>
      <dgm:spPr/>
    </dgm:pt>
    <dgm:pt modelId="{893D5CB1-63EF-427B-A011-FD593255FBDB}" type="pres">
      <dgm:prSet presAssocID="{9EE8BBB1-D144-466F-8985-5D76AA2BFE3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oignée de main"/>
        </a:ext>
      </dgm:extLst>
    </dgm:pt>
    <dgm:pt modelId="{F96958E5-6A25-4ADC-A3C7-31B1C0264369}" type="pres">
      <dgm:prSet presAssocID="{9EE8BBB1-D144-466F-8985-5D76AA2BFE38}" presName="spaceRect" presStyleCnt="0"/>
      <dgm:spPr/>
    </dgm:pt>
    <dgm:pt modelId="{20F8A371-75C2-496D-A3D0-DDC27FF8FB7C}" type="pres">
      <dgm:prSet presAssocID="{9EE8BBB1-D144-466F-8985-5D76AA2BFE38}" presName="textRect" presStyleLbl="revTx" presStyleIdx="0" presStyleCnt="2">
        <dgm:presLayoutVars>
          <dgm:chMax val="1"/>
          <dgm:chPref val="1"/>
        </dgm:presLayoutVars>
      </dgm:prSet>
      <dgm:spPr/>
    </dgm:pt>
    <dgm:pt modelId="{3354F0FE-235B-487B-ABDD-D973F81B5510}" type="pres">
      <dgm:prSet presAssocID="{471D176A-6AF3-411C-AD50-F95C2319380D}" presName="sibTrans" presStyleLbl="sibTrans2D1" presStyleIdx="0" presStyleCnt="0"/>
      <dgm:spPr/>
    </dgm:pt>
    <dgm:pt modelId="{E50B0EC0-143A-454A-AB85-AE8146802027}" type="pres">
      <dgm:prSet presAssocID="{072624D4-2615-474C-AB86-C1027E5036FE}" presName="compNode" presStyleCnt="0"/>
      <dgm:spPr/>
    </dgm:pt>
    <dgm:pt modelId="{B71E6674-760C-43CD-BAF1-BB9A49589AF5}" type="pres">
      <dgm:prSet presAssocID="{072624D4-2615-474C-AB86-C1027E5036FE}" presName="iconBgRect" presStyleLbl="bgShp" presStyleIdx="1" presStyleCnt="2"/>
      <dgm:spPr/>
    </dgm:pt>
    <dgm:pt modelId="{B33FD8DF-BD4A-4539-BD99-4E57729AEC92}" type="pres">
      <dgm:prSet presAssocID="{072624D4-2615-474C-AB86-C1027E5036F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Argent"/>
        </a:ext>
      </dgm:extLst>
    </dgm:pt>
    <dgm:pt modelId="{4035E257-4818-4948-AA2C-750131E8E073}" type="pres">
      <dgm:prSet presAssocID="{072624D4-2615-474C-AB86-C1027E5036FE}" presName="spaceRect" presStyleCnt="0"/>
      <dgm:spPr/>
    </dgm:pt>
    <dgm:pt modelId="{63FE15E9-1A52-437B-AEA3-565BC5B9EEA0}" type="pres">
      <dgm:prSet presAssocID="{072624D4-2615-474C-AB86-C1027E5036FE}" presName="textRect" presStyleLbl="revTx" presStyleIdx="1" presStyleCnt="2">
        <dgm:presLayoutVars>
          <dgm:chMax val="1"/>
          <dgm:chPref val="1"/>
        </dgm:presLayoutVars>
      </dgm:prSet>
      <dgm:spPr/>
    </dgm:pt>
  </dgm:ptLst>
  <dgm:cxnLst>
    <dgm:cxn modelId="{D47FEC43-8718-4F59-A811-877D4E769C8F}" srcId="{20FA700B-10E1-4DDC-BAC3-C63221B4799F}" destId="{9EE8BBB1-D144-466F-8985-5D76AA2BFE38}" srcOrd="0" destOrd="0" parTransId="{EBA6AE76-0B77-4EBA-9120-E9DE2B8507F9}" sibTransId="{471D176A-6AF3-411C-AD50-F95C2319380D}"/>
    <dgm:cxn modelId="{803E4048-6A1A-400C-9C99-08075616B228}" srcId="{20FA700B-10E1-4DDC-BAC3-C63221B4799F}" destId="{072624D4-2615-474C-AB86-C1027E5036FE}" srcOrd="1" destOrd="0" parTransId="{13B04343-8E5D-4BA2-8CBD-BDEE5ABF4AF9}" sibTransId="{55359D8D-C4B1-47AC-8A62-81F8E0E02CF1}"/>
    <dgm:cxn modelId="{BF01F867-C2AF-4B89-8ABA-0AC520545EA5}" type="presOf" srcId="{471D176A-6AF3-411C-AD50-F95C2319380D}" destId="{3354F0FE-235B-487B-ABDD-D973F81B5510}" srcOrd="0" destOrd="0" presId="urn:microsoft.com/office/officeart/2018/2/layout/IconCircleList"/>
    <dgm:cxn modelId="{0A5CD683-D78C-460D-8060-75C3A5AF494C}" type="presOf" srcId="{20FA700B-10E1-4DDC-BAC3-C63221B4799F}" destId="{21E98ECE-08C8-4B8A-BAC7-399F3B23777B}" srcOrd="0" destOrd="0" presId="urn:microsoft.com/office/officeart/2018/2/layout/IconCircleList"/>
    <dgm:cxn modelId="{DA6D1DD7-527A-492C-8595-48B8F77AD279}" type="presOf" srcId="{9EE8BBB1-D144-466F-8985-5D76AA2BFE38}" destId="{20F8A371-75C2-496D-A3D0-DDC27FF8FB7C}" srcOrd="0" destOrd="0" presId="urn:microsoft.com/office/officeart/2018/2/layout/IconCircleList"/>
    <dgm:cxn modelId="{F35DF9E3-A8AB-4D86-BF6B-E282A78C54A6}" type="presOf" srcId="{072624D4-2615-474C-AB86-C1027E5036FE}" destId="{63FE15E9-1A52-437B-AEA3-565BC5B9EEA0}" srcOrd="0" destOrd="0" presId="urn:microsoft.com/office/officeart/2018/2/layout/IconCircleList"/>
    <dgm:cxn modelId="{386D328B-98B8-4DC9-BE27-66F3543AC0A3}" type="presParOf" srcId="{21E98ECE-08C8-4B8A-BAC7-399F3B23777B}" destId="{FE6E85C5-3403-47FF-A8DE-7760FEE227AA}" srcOrd="0" destOrd="0" presId="urn:microsoft.com/office/officeart/2018/2/layout/IconCircleList"/>
    <dgm:cxn modelId="{87B89D31-A2CB-450A-B636-13840DD8816E}" type="presParOf" srcId="{FE6E85C5-3403-47FF-A8DE-7760FEE227AA}" destId="{ED8FCDF2-769F-421D-83FC-7DEE4FC29A02}" srcOrd="0" destOrd="0" presId="urn:microsoft.com/office/officeart/2018/2/layout/IconCircleList"/>
    <dgm:cxn modelId="{6323543A-4800-4B33-AA76-2C3C4006D1F4}" type="presParOf" srcId="{ED8FCDF2-769F-421D-83FC-7DEE4FC29A02}" destId="{794084B4-EC03-41A9-8281-66725F0D433A}" srcOrd="0" destOrd="0" presId="urn:microsoft.com/office/officeart/2018/2/layout/IconCircleList"/>
    <dgm:cxn modelId="{C23B0AE5-ACEE-424F-8258-687DF56554DD}" type="presParOf" srcId="{ED8FCDF2-769F-421D-83FC-7DEE4FC29A02}" destId="{893D5CB1-63EF-427B-A011-FD593255FBDB}" srcOrd="1" destOrd="0" presId="urn:microsoft.com/office/officeart/2018/2/layout/IconCircleList"/>
    <dgm:cxn modelId="{35F0D5E8-D398-4AC7-A81C-5B574BCE52E0}" type="presParOf" srcId="{ED8FCDF2-769F-421D-83FC-7DEE4FC29A02}" destId="{F96958E5-6A25-4ADC-A3C7-31B1C0264369}" srcOrd="2" destOrd="0" presId="urn:microsoft.com/office/officeart/2018/2/layout/IconCircleList"/>
    <dgm:cxn modelId="{75E80A83-3FBF-4C59-A7A3-31CCB8BD4A40}" type="presParOf" srcId="{ED8FCDF2-769F-421D-83FC-7DEE4FC29A02}" destId="{20F8A371-75C2-496D-A3D0-DDC27FF8FB7C}" srcOrd="3" destOrd="0" presId="urn:microsoft.com/office/officeart/2018/2/layout/IconCircleList"/>
    <dgm:cxn modelId="{2465470E-4651-4AEB-82D2-DB74ABEDEC6E}" type="presParOf" srcId="{FE6E85C5-3403-47FF-A8DE-7760FEE227AA}" destId="{3354F0FE-235B-487B-ABDD-D973F81B5510}" srcOrd="1" destOrd="0" presId="urn:microsoft.com/office/officeart/2018/2/layout/IconCircleList"/>
    <dgm:cxn modelId="{9B02EC41-4C7B-44B2-B981-FD6E539EEA3F}" type="presParOf" srcId="{FE6E85C5-3403-47FF-A8DE-7760FEE227AA}" destId="{E50B0EC0-143A-454A-AB85-AE8146802027}" srcOrd="2" destOrd="0" presId="urn:microsoft.com/office/officeart/2018/2/layout/IconCircleList"/>
    <dgm:cxn modelId="{7A78A175-F63E-4438-BD92-1104A275EACA}" type="presParOf" srcId="{E50B0EC0-143A-454A-AB85-AE8146802027}" destId="{B71E6674-760C-43CD-BAF1-BB9A49589AF5}" srcOrd="0" destOrd="0" presId="urn:microsoft.com/office/officeart/2018/2/layout/IconCircleList"/>
    <dgm:cxn modelId="{CC7AF8ED-C252-493D-8BF0-0CD1AA8E6AEE}" type="presParOf" srcId="{E50B0EC0-143A-454A-AB85-AE8146802027}" destId="{B33FD8DF-BD4A-4539-BD99-4E57729AEC92}" srcOrd="1" destOrd="0" presId="urn:microsoft.com/office/officeart/2018/2/layout/IconCircleList"/>
    <dgm:cxn modelId="{8CAED44B-D307-4FE2-88BB-C71D3671F145}" type="presParOf" srcId="{E50B0EC0-143A-454A-AB85-AE8146802027}" destId="{4035E257-4818-4948-AA2C-750131E8E073}" srcOrd="2" destOrd="0" presId="urn:microsoft.com/office/officeart/2018/2/layout/IconCircleList"/>
    <dgm:cxn modelId="{3F60CC6D-7CA9-40BB-8012-A7DEDC3D8947}" type="presParOf" srcId="{E50B0EC0-143A-454A-AB85-AE8146802027}" destId="{63FE15E9-1A52-437B-AEA3-565BC5B9EEA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AD7EE-E84D-48EA-A5B4-2070CE5C550F}">
      <dsp:nvSpPr>
        <dsp:cNvPr id="0" name=""/>
        <dsp:cNvSpPr/>
      </dsp:nvSpPr>
      <dsp:spPr>
        <a:xfrm>
          <a:off x="134545" y="323097"/>
          <a:ext cx="909998" cy="90999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C8A8D6-18F5-4CFE-BD41-F97943288BEB}">
      <dsp:nvSpPr>
        <dsp:cNvPr id="0" name=""/>
        <dsp:cNvSpPr/>
      </dsp:nvSpPr>
      <dsp:spPr>
        <a:xfrm>
          <a:off x="325644" y="514197"/>
          <a:ext cx="527798" cy="5277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4198CB-F7A1-4D58-BEB0-BBA39B587E5D}">
      <dsp:nvSpPr>
        <dsp:cNvPr id="0" name=""/>
        <dsp:cNvSpPr/>
      </dsp:nvSpPr>
      <dsp:spPr>
        <a:xfrm>
          <a:off x="1239542" y="323097"/>
          <a:ext cx="2144995" cy="909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kern="1200" dirty="0"/>
            <a:t>A distribution channel refers to the flow of business, there are direct and indirect channels,</a:t>
          </a:r>
          <a:endParaRPr lang="en-US" sz="1300" kern="1200" dirty="0"/>
        </a:p>
      </dsp:txBody>
      <dsp:txXfrm>
        <a:off x="1239542" y="323097"/>
        <a:ext cx="2144995" cy="909998"/>
      </dsp:txXfrm>
    </dsp:sp>
    <dsp:sp modelId="{BD480DD0-075F-49C9-AF1B-2460740A70A1}">
      <dsp:nvSpPr>
        <dsp:cNvPr id="0" name=""/>
        <dsp:cNvSpPr/>
      </dsp:nvSpPr>
      <dsp:spPr>
        <a:xfrm>
          <a:off x="3758287" y="323097"/>
          <a:ext cx="909998" cy="90999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48BEB1-6C89-4916-B3C9-659CB625FEE0}">
      <dsp:nvSpPr>
        <dsp:cNvPr id="0" name=""/>
        <dsp:cNvSpPr/>
      </dsp:nvSpPr>
      <dsp:spPr>
        <a:xfrm>
          <a:off x="3949387" y="514197"/>
          <a:ext cx="527798" cy="5277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B0EE45-C03A-4282-9ADE-E5093EAC193D}">
      <dsp:nvSpPr>
        <dsp:cNvPr id="0" name=""/>
        <dsp:cNvSpPr/>
      </dsp:nvSpPr>
      <dsp:spPr>
        <a:xfrm>
          <a:off x="4863285" y="323097"/>
          <a:ext cx="2144995" cy="909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b="0" kern="1200" dirty="0"/>
            <a:t>The emergence of marketing intermediaries</a:t>
          </a:r>
          <a:endParaRPr lang="en-US" sz="1300" b="0" kern="1200" dirty="0"/>
        </a:p>
      </dsp:txBody>
      <dsp:txXfrm>
        <a:off x="4863285" y="323097"/>
        <a:ext cx="2144995" cy="909998"/>
      </dsp:txXfrm>
    </dsp:sp>
    <dsp:sp modelId="{E7CD82A8-8734-4FCF-A03C-489632E07A4D}">
      <dsp:nvSpPr>
        <dsp:cNvPr id="0" name=""/>
        <dsp:cNvSpPr/>
      </dsp:nvSpPr>
      <dsp:spPr>
        <a:xfrm>
          <a:off x="134545" y="1738219"/>
          <a:ext cx="909998" cy="90999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8B0A9D-220B-4D64-B429-3BE2659E24A4}">
      <dsp:nvSpPr>
        <dsp:cNvPr id="0" name=""/>
        <dsp:cNvSpPr/>
      </dsp:nvSpPr>
      <dsp:spPr>
        <a:xfrm>
          <a:off x="325644" y="1929318"/>
          <a:ext cx="527798" cy="52779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C66FBE-A6BF-4A24-8087-3FEE7E3B1547}">
      <dsp:nvSpPr>
        <dsp:cNvPr id="0" name=""/>
        <dsp:cNvSpPr/>
      </dsp:nvSpPr>
      <dsp:spPr>
        <a:xfrm>
          <a:off x="1239542" y="1738219"/>
          <a:ext cx="2144995" cy="909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kern="1200" dirty="0"/>
            <a:t>Channels of distribution help ensure communication flows and the flow of money and title to goods. They also help ensure that the right quantity and assortment of goods will be available when and where needed.</a:t>
          </a:r>
          <a:endParaRPr lang="en-US" sz="1300" kern="1200" dirty="0"/>
        </a:p>
      </dsp:txBody>
      <dsp:txXfrm>
        <a:off x="1239542" y="1738219"/>
        <a:ext cx="2144995" cy="909998"/>
      </dsp:txXfrm>
    </dsp:sp>
    <dsp:sp modelId="{4195F91B-27FF-4D4A-8FE6-A4C5BC20E029}">
      <dsp:nvSpPr>
        <dsp:cNvPr id="0" name=""/>
        <dsp:cNvSpPr/>
      </dsp:nvSpPr>
      <dsp:spPr>
        <a:xfrm>
          <a:off x="3758287" y="1738219"/>
          <a:ext cx="909998" cy="90999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7BCDA3-7EBE-44BB-B3A0-495A1C011CF8}">
      <dsp:nvSpPr>
        <dsp:cNvPr id="0" name=""/>
        <dsp:cNvSpPr/>
      </dsp:nvSpPr>
      <dsp:spPr>
        <a:xfrm>
          <a:off x="3949387" y="1929318"/>
          <a:ext cx="527798" cy="52779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5EF287-A96E-4716-805E-6121265A23AB}">
      <dsp:nvSpPr>
        <dsp:cNvPr id="0" name=""/>
        <dsp:cNvSpPr/>
      </dsp:nvSpPr>
      <dsp:spPr>
        <a:xfrm>
          <a:off x="4863285" y="1738219"/>
          <a:ext cx="2144995" cy="909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b="0" kern="1200" dirty="0"/>
            <a:t>Marketing needs intermediaries</a:t>
          </a:r>
          <a:endParaRPr lang="en-US" sz="1300" b="0" kern="1200" dirty="0"/>
        </a:p>
      </dsp:txBody>
      <dsp:txXfrm>
        <a:off x="4863285" y="1738219"/>
        <a:ext cx="2144995" cy="9099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084B4-EC03-41A9-8281-66725F0D433A}">
      <dsp:nvSpPr>
        <dsp:cNvPr id="0" name=""/>
        <dsp:cNvSpPr/>
      </dsp:nvSpPr>
      <dsp:spPr>
        <a:xfrm>
          <a:off x="1321950" y="1317167"/>
          <a:ext cx="710556" cy="7105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3D5CB1-63EF-427B-A011-FD593255FBDB}">
      <dsp:nvSpPr>
        <dsp:cNvPr id="0" name=""/>
        <dsp:cNvSpPr/>
      </dsp:nvSpPr>
      <dsp:spPr>
        <a:xfrm>
          <a:off x="1471166" y="1466384"/>
          <a:ext cx="412122" cy="4121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F8A371-75C2-496D-A3D0-DDC27FF8FB7C}">
      <dsp:nvSpPr>
        <dsp:cNvPr id="0" name=""/>
        <dsp:cNvSpPr/>
      </dsp:nvSpPr>
      <dsp:spPr>
        <a:xfrm>
          <a:off x="2184768" y="1317167"/>
          <a:ext cx="1674882" cy="71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GB" sz="1500" b="1" kern="1200" dirty="0"/>
            <a:t>Intermediaries create exchange efficiency</a:t>
          </a:r>
          <a:endParaRPr lang="en-US" sz="1500" kern="1200" dirty="0"/>
        </a:p>
      </dsp:txBody>
      <dsp:txXfrm>
        <a:off x="2184768" y="1317167"/>
        <a:ext cx="1674882" cy="710556"/>
      </dsp:txXfrm>
    </dsp:sp>
    <dsp:sp modelId="{B71E6674-760C-43CD-BAF1-BB9A49589AF5}">
      <dsp:nvSpPr>
        <dsp:cNvPr id="0" name=""/>
        <dsp:cNvSpPr/>
      </dsp:nvSpPr>
      <dsp:spPr>
        <a:xfrm>
          <a:off x="1321950" y="2323614"/>
          <a:ext cx="710556" cy="7105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3FD8DF-BD4A-4539-BD99-4E57729AEC92}">
      <dsp:nvSpPr>
        <dsp:cNvPr id="0" name=""/>
        <dsp:cNvSpPr/>
      </dsp:nvSpPr>
      <dsp:spPr>
        <a:xfrm>
          <a:off x="1471166" y="2472831"/>
          <a:ext cx="412122" cy="4121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FE15E9-1A52-437B-AEA3-565BC5B9EEA0}">
      <dsp:nvSpPr>
        <dsp:cNvPr id="0" name=""/>
        <dsp:cNvSpPr/>
      </dsp:nvSpPr>
      <dsp:spPr>
        <a:xfrm>
          <a:off x="2184768" y="2323614"/>
          <a:ext cx="1674882" cy="71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GB" sz="1500" b="1" kern="1200"/>
            <a:t>The value versus the cost of intermediaries</a:t>
          </a:r>
          <a:endParaRPr lang="en-US" sz="1500" kern="1200"/>
        </a:p>
      </dsp:txBody>
      <dsp:txXfrm>
        <a:off x="2184768" y="2323614"/>
        <a:ext cx="1674882" cy="71055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8B4723-1CE1-4AC1-A4D1-6B1506BDAC1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BB16494-2EDD-4C07-A6E8-4AC8C62F9A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2893513-B8C2-4AF0-B171-F822BB4D89D9}"/>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5" name="Espace réservé du pied de page 4">
            <a:extLst>
              <a:ext uri="{FF2B5EF4-FFF2-40B4-BE49-F238E27FC236}">
                <a16:creationId xmlns:a16="http://schemas.microsoft.com/office/drawing/2014/main" id="{47686C99-88BE-44B7-B7E1-88A63759EC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ACB717-6D8B-4BE3-96C2-D2403956FB0D}"/>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199637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0E23C0-2DAD-4FEC-906F-12B8633AC54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E28BBB1-167B-45B9-9A6E-E805A80E02C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A930C4-CD13-4422-B750-1336763D2FA5}"/>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5" name="Espace réservé du pied de page 4">
            <a:extLst>
              <a:ext uri="{FF2B5EF4-FFF2-40B4-BE49-F238E27FC236}">
                <a16:creationId xmlns:a16="http://schemas.microsoft.com/office/drawing/2014/main" id="{A3D7C78A-FC3C-4822-AB3B-4D02C7122EB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EB7BE9-A04F-453A-B007-4FAE275E87B4}"/>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3325253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6ACD22-1953-4C41-AD90-4AEC6CC1BE8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E2A2448-3341-4C43-8933-32426DB14C6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DC4FC17-0DCE-4F4C-921A-DA8BBDD0C9D8}"/>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5" name="Espace réservé du pied de page 4">
            <a:extLst>
              <a:ext uri="{FF2B5EF4-FFF2-40B4-BE49-F238E27FC236}">
                <a16:creationId xmlns:a16="http://schemas.microsoft.com/office/drawing/2014/main" id="{82C7711A-98E3-4A08-B49F-532BD29CB1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C7A01C-BE54-412B-96B5-93D3EC3E29E0}"/>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170376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959E30-0D2A-49E5-B551-2C90EE3FEE4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1E41996-633B-470C-B5EF-DD1FAB7816A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CDE4C8-5561-4F09-9EE3-DCA1E15BD30F}"/>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5" name="Espace réservé du pied de page 4">
            <a:extLst>
              <a:ext uri="{FF2B5EF4-FFF2-40B4-BE49-F238E27FC236}">
                <a16:creationId xmlns:a16="http://schemas.microsoft.com/office/drawing/2014/main" id="{CF7388BD-5A06-496D-9997-AFE63CCD80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FF3E6E-0BDA-4545-951A-5F6C0600CDF6}"/>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237716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20349F-48F7-47EB-AEB1-B874C804E68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F9E7DA9-13AA-470D-AAD7-D327E8BB67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64FF088-6866-4E2C-B032-3284590DDD1A}"/>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5" name="Espace réservé du pied de page 4">
            <a:extLst>
              <a:ext uri="{FF2B5EF4-FFF2-40B4-BE49-F238E27FC236}">
                <a16:creationId xmlns:a16="http://schemas.microsoft.com/office/drawing/2014/main" id="{94CB3C1B-7BE3-430A-878F-6F3A815CAFA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9EB5567-B29B-4ECD-94C7-15637639D652}"/>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90427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87FE7A-21D0-4A4D-8C28-CDC6ADFC178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25E4E5-05A3-4B64-9250-FAE3A9B637D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E3677AD-9C59-474A-A044-85DC7028D1C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CFC1C78-12C3-446E-9201-03BA0BB0DF13}"/>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6" name="Espace réservé du pied de page 5">
            <a:extLst>
              <a:ext uri="{FF2B5EF4-FFF2-40B4-BE49-F238E27FC236}">
                <a16:creationId xmlns:a16="http://schemas.microsoft.com/office/drawing/2014/main" id="{8F0149A5-4AAE-4127-868E-A87D6CFAD7F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07685BE-1FE9-4A3C-B0B3-2586B5FB3474}"/>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317866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B33F51-6596-44D6-B272-DAAC867168B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87DC8C1-5270-41A9-922E-A490DCB3F5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A830CB9-9A96-4C66-8526-6C4D5F4656C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6E0DF3D-B591-4B91-96FE-2295FF7FFC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4E4E0D6-D287-4E62-A7FD-D20415A3E4A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AEAABB1-9294-4562-8B60-FCCF9D1B86A5}"/>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8" name="Espace réservé du pied de page 7">
            <a:extLst>
              <a:ext uri="{FF2B5EF4-FFF2-40B4-BE49-F238E27FC236}">
                <a16:creationId xmlns:a16="http://schemas.microsoft.com/office/drawing/2014/main" id="{3349AE75-9CA2-4CA9-9649-2B2E3497B56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534F216-560D-4413-A706-9D57F5F0C3BE}"/>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55225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46D956-B347-43DD-97B8-1903848D83A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70D05D4-3079-41C5-BEAD-3739CE6925DA}"/>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4" name="Espace réservé du pied de page 3">
            <a:extLst>
              <a:ext uri="{FF2B5EF4-FFF2-40B4-BE49-F238E27FC236}">
                <a16:creationId xmlns:a16="http://schemas.microsoft.com/office/drawing/2014/main" id="{21667210-D888-4B09-9B88-DC01859CE35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AAEBD6E-96A8-4B8B-A597-B5F95FA40D69}"/>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153228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3C7C7A6-F0F6-45BF-A4C4-BCFBAE0DC19F}"/>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3" name="Espace réservé du pied de page 2">
            <a:extLst>
              <a:ext uri="{FF2B5EF4-FFF2-40B4-BE49-F238E27FC236}">
                <a16:creationId xmlns:a16="http://schemas.microsoft.com/office/drawing/2014/main" id="{6F7402B5-05E8-4FC1-AE3D-3AA37E449E3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9352588-2644-46FD-86D3-3B296744505C}"/>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403457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15FE1E-C80B-4FBD-A5F2-9E82798EEB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ECD3100-4BC8-4454-A6AC-308D5CFE0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06B2FEE-4E81-4469-B1C0-E0651A4F2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415563C-F9B7-4D10-82A7-34D6E71EA10A}"/>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6" name="Espace réservé du pied de page 5">
            <a:extLst>
              <a:ext uri="{FF2B5EF4-FFF2-40B4-BE49-F238E27FC236}">
                <a16:creationId xmlns:a16="http://schemas.microsoft.com/office/drawing/2014/main" id="{6A0BFC90-BE57-45AE-A2D4-DAF4590F1A8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AABB469-C2EB-4C7A-8104-33F2137C0673}"/>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38760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5A7AF9-9997-4F5D-848E-AA0C093F5AD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891B58A-21B9-4269-8A7D-A33C754F6B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FA90111-3B98-46D7-8E69-55D069785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C9DBE6D-A1F7-4DE3-8449-E44354A0C043}"/>
              </a:ext>
            </a:extLst>
          </p:cNvPr>
          <p:cNvSpPr>
            <a:spLocks noGrp="1"/>
          </p:cNvSpPr>
          <p:nvPr>
            <p:ph type="dt" sz="half" idx="10"/>
          </p:nvPr>
        </p:nvSpPr>
        <p:spPr/>
        <p:txBody>
          <a:bodyPr/>
          <a:lstStyle/>
          <a:p>
            <a:fld id="{B4C164C3-F739-4EB0-A2BD-51388E57F053}" type="datetimeFigureOut">
              <a:rPr lang="fr-FR" smtClean="0"/>
              <a:t>08/12/2020</a:t>
            </a:fld>
            <a:endParaRPr lang="fr-FR"/>
          </a:p>
        </p:txBody>
      </p:sp>
      <p:sp>
        <p:nvSpPr>
          <p:cNvPr id="6" name="Espace réservé du pied de page 5">
            <a:extLst>
              <a:ext uri="{FF2B5EF4-FFF2-40B4-BE49-F238E27FC236}">
                <a16:creationId xmlns:a16="http://schemas.microsoft.com/office/drawing/2014/main" id="{F78EC1B0-7DA2-4196-B089-03E1A763351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C95437-DBFC-4228-A077-2A11EE7B9746}"/>
              </a:ext>
            </a:extLst>
          </p:cNvPr>
          <p:cNvSpPr>
            <a:spLocks noGrp="1"/>
          </p:cNvSpPr>
          <p:nvPr>
            <p:ph type="sldNum" sz="quarter" idx="12"/>
          </p:nvPr>
        </p:nvSpPr>
        <p:spPr/>
        <p:txBody>
          <a:bodyPr/>
          <a:lstStyle/>
          <a:p>
            <a:fld id="{019A4571-9407-4DD1-A7D9-10C3C739AA74}" type="slidenum">
              <a:rPr lang="fr-FR" smtClean="0"/>
              <a:t>‹#›</a:t>
            </a:fld>
            <a:endParaRPr lang="fr-FR"/>
          </a:p>
        </p:txBody>
      </p:sp>
    </p:spTree>
    <p:extLst>
      <p:ext uri="{BB962C8B-B14F-4D97-AF65-F5344CB8AC3E}">
        <p14:creationId xmlns:p14="http://schemas.microsoft.com/office/powerpoint/2010/main" val="146094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E2FCEA9-2930-4AA5-B319-C6DF2553F4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67F307A-6503-4F50-8745-008C2884F1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0963BA-DAA0-407A-B7CE-6EEFAE3BB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164C3-F739-4EB0-A2BD-51388E57F053}" type="datetimeFigureOut">
              <a:rPr lang="fr-FR" smtClean="0"/>
              <a:t>08/12/2020</a:t>
            </a:fld>
            <a:endParaRPr lang="fr-FR"/>
          </a:p>
        </p:txBody>
      </p:sp>
      <p:sp>
        <p:nvSpPr>
          <p:cNvPr id="5" name="Espace réservé du pied de page 4">
            <a:extLst>
              <a:ext uri="{FF2B5EF4-FFF2-40B4-BE49-F238E27FC236}">
                <a16:creationId xmlns:a16="http://schemas.microsoft.com/office/drawing/2014/main" id="{F908C220-FB4F-475F-ACFB-2AEBDEF312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499E61F-1302-4639-A0D3-416449EAB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A4571-9407-4DD1-A7D9-10C3C739AA74}" type="slidenum">
              <a:rPr lang="fr-FR" smtClean="0"/>
              <a:t>‹#›</a:t>
            </a:fld>
            <a:endParaRPr lang="fr-FR"/>
          </a:p>
        </p:txBody>
      </p:sp>
    </p:spTree>
    <p:extLst>
      <p:ext uri="{BB962C8B-B14F-4D97-AF65-F5344CB8AC3E}">
        <p14:creationId xmlns:p14="http://schemas.microsoft.com/office/powerpoint/2010/main" val="257245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6.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0D8ECB7B-A995-449A-A092-79F3E02BD8FE}"/>
              </a:ext>
            </a:extLst>
          </p:cNvPr>
          <p:cNvSpPr>
            <a:spLocks noGrp="1"/>
          </p:cNvSpPr>
          <p:nvPr>
            <p:ph type="ctrTitle"/>
          </p:nvPr>
        </p:nvSpPr>
        <p:spPr>
          <a:xfrm>
            <a:off x="6421721" y="3379684"/>
            <a:ext cx="4805996" cy="1297115"/>
          </a:xfrm>
        </p:spPr>
        <p:txBody>
          <a:bodyPr anchor="t">
            <a:noAutofit/>
          </a:bodyPr>
          <a:lstStyle/>
          <a:p>
            <a:pPr algn="l"/>
            <a:r>
              <a:rPr lang="fr-FR" sz="4800" b="1" dirty="0" err="1">
                <a:solidFill>
                  <a:srgbClr val="000000"/>
                </a:solidFill>
                <a:latin typeface="Segoe Print" panose="02000600000000000000" pitchFamily="2" charset="0"/>
              </a:rPr>
              <a:t>Distributing</a:t>
            </a:r>
            <a:r>
              <a:rPr lang="fr-FR" sz="4800" b="1" dirty="0">
                <a:solidFill>
                  <a:srgbClr val="000000"/>
                </a:solidFill>
                <a:latin typeface="Segoe Print" panose="02000600000000000000" pitchFamily="2" charset="0"/>
              </a:rPr>
              <a:t> </a:t>
            </a:r>
            <a:r>
              <a:rPr lang="fr-FR" sz="4800" b="1" dirty="0" err="1">
                <a:solidFill>
                  <a:srgbClr val="000000"/>
                </a:solidFill>
                <a:latin typeface="Segoe Print" panose="02000600000000000000" pitchFamily="2" charset="0"/>
              </a:rPr>
              <a:t>products</a:t>
            </a:r>
            <a:endParaRPr lang="fr-FR" sz="4800" b="1" dirty="0">
              <a:solidFill>
                <a:srgbClr val="000000"/>
              </a:solidFill>
              <a:latin typeface="Segoe Print" panose="02000600000000000000" pitchFamily="2" charset="0"/>
            </a:endParaRPr>
          </a:p>
        </p:txBody>
      </p:sp>
      <p:sp>
        <p:nvSpPr>
          <p:cNvPr id="3" name="Sous-titre 2">
            <a:extLst>
              <a:ext uri="{FF2B5EF4-FFF2-40B4-BE49-F238E27FC236}">
                <a16:creationId xmlns:a16="http://schemas.microsoft.com/office/drawing/2014/main" id="{2FBF8C8D-8A4F-4757-A713-E0D3BAFCFFAE}"/>
              </a:ext>
            </a:extLst>
          </p:cNvPr>
          <p:cNvSpPr>
            <a:spLocks noGrp="1"/>
          </p:cNvSpPr>
          <p:nvPr>
            <p:ph type="subTitle" idx="1"/>
          </p:nvPr>
        </p:nvSpPr>
        <p:spPr>
          <a:xfrm>
            <a:off x="6590966" y="4458809"/>
            <a:ext cx="4805691" cy="1968624"/>
          </a:xfrm>
        </p:spPr>
        <p:txBody>
          <a:bodyPr anchor="b">
            <a:normAutofit/>
          </a:bodyPr>
          <a:lstStyle/>
          <a:p>
            <a:pPr algn="l">
              <a:lnSpc>
                <a:spcPct val="100000"/>
              </a:lnSpc>
            </a:pPr>
            <a:r>
              <a:rPr lang="fr-FR" sz="1800" dirty="0" err="1">
                <a:solidFill>
                  <a:srgbClr val="000000"/>
                </a:solidFill>
              </a:rPr>
              <a:t>Chapter</a:t>
            </a:r>
            <a:r>
              <a:rPr lang="fr-FR" sz="1800" dirty="0">
                <a:solidFill>
                  <a:srgbClr val="000000"/>
                </a:solidFill>
              </a:rPr>
              <a:t> 15</a:t>
            </a:r>
          </a:p>
          <a:p>
            <a:pPr algn="l">
              <a:lnSpc>
                <a:spcPct val="100000"/>
              </a:lnSpc>
            </a:pPr>
            <a:endParaRPr lang="fr-FR" sz="1800" dirty="0">
              <a:solidFill>
                <a:srgbClr val="000000"/>
              </a:solidFill>
            </a:endParaRPr>
          </a:p>
          <a:p>
            <a:pPr algn="l">
              <a:lnSpc>
                <a:spcPct val="100000"/>
              </a:lnSpc>
            </a:pPr>
            <a:endParaRPr lang="fr-FR" sz="1800" dirty="0">
              <a:solidFill>
                <a:srgbClr val="000000"/>
              </a:solidFill>
            </a:endParaRPr>
          </a:p>
          <a:p>
            <a:pPr algn="l">
              <a:lnSpc>
                <a:spcPct val="100000"/>
              </a:lnSpc>
            </a:pPr>
            <a:endParaRPr lang="fr-FR" sz="1800" dirty="0">
              <a:solidFill>
                <a:srgbClr val="000000"/>
              </a:solidFill>
            </a:endParaRPr>
          </a:p>
          <a:p>
            <a:pPr algn="l">
              <a:lnSpc>
                <a:spcPct val="100000"/>
              </a:lnSpc>
            </a:pPr>
            <a:endParaRPr lang="fr-FR" sz="1800" dirty="0">
              <a:solidFill>
                <a:srgbClr val="000000"/>
              </a:solidFill>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oîte">
            <a:extLst>
              <a:ext uri="{FF2B5EF4-FFF2-40B4-BE49-F238E27FC236}">
                <a16:creationId xmlns:a16="http://schemas.microsoft.com/office/drawing/2014/main" id="{B245425A-157F-4C09-BF66-6FC7EEB0C6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619091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FB6B23EC-0DA2-431F-B108-1F1975651087}"/>
              </a:ext>
            </a:extLst>
          </p:cNvPr>
          <p:cNvSpPr>
            <a:spLocks noGrp="1"/>
          </p:cNvSpPr>
          <p:nvPr>
            <p:ph type="title"/>
          </p:nvPr>
        </p:nvSpPr>
        <p:spPr>
          <a:xfrm>
            <a:off x="1100669" y="1111086"/>
            <a:ext cx="10011831" cy="2623885"/>
          </a:xfrm>
        </p:spPr>
        <p:txBody>
          <a:bodyPr vert="horz" lIns="91440" tIns="45720" rIns="91440" bIns="45720" rtlCol="0" anchor="ctr">
            <a:normAutofit/>
          </a:bodyPr>
          <a:lstStyle/>
          <a:p>
            <a:pPr algn="ctr"/>
            <a:r>
              <a:rPr lang="en-US" sz="6600" kern="1200" dirty="0">
                <a:solidFill>
                  <a:srgbClr val="FFFFFF"/>
                </a:solidFill>
                <a:latin typeface="+mj-lt"/>
                <a:ea typeface="+mj-ea"/>
                <a:cs typeface="+mj-cs"/>
              </a:rPr>
              <a:t>Thank you for your kind attention!</a:t>
            </a: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6D8E929-AD40-40D4-8254-41CF35F36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0699" y="4521269"/>
            <a:ext cx="2114392" cy="1886509"/>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831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133E6E">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9A07A9AD-414B-4D97-9116-DB893C06D894}"/>
              </a:ext>
            </a:extLst>
          </p:cNvPr>
          <p:cNvSpPr>
            <a:spLocks noGrp="1"/>
          </p:cNvSpPr>
          <p:nvPr>
            <p:ph type="title"/>
          </p:nvPr>
        </p:nvSpPr>
        <p:spPr>
          <a:xfrm>
            <a:off x="524256" y="491260"/>
            <a:ext cx="6594189" cy="1550604"/>
          </a:xfrm>
        </p:spPr>
        <p:txBody>
          <a:bodyPr vert="horz" lIns="91440" tIns="45720" rIns="91440" bIns="45720" rtlCol="0" anchor="ctr">
            <a:normAutofit/>
          </a:bodyPr>
          <a:lstStyle/>
          <a:p>
            <a:pPr algn="ctr">
              <a:spcAft>
                <a:spcPts val="800"/>
              </a:spcAft>
            </a:pPr>
            <a:r>
              <a:rPr lang="en-US" dirty="0">
                <a:solidFill>
                  <a:srgbClr val="FFFFFF"/>
                </a:solidFill>
                <a:latin typeface="Segoe Print" panose="02000600000000000000" pitchFamily="2" charset="0"/>
              </a:rPr>
              <a:t>Content </a:t>
            </a:r>
          </a:p>
        </p:txBody>
      </p:sp>
      <p:pic>
        <p:nvPicPr>
          <p:cNvPr id="4" name="Espace réservé du contenu 3" descr="Everything You Need to Know About Product Distributing">
            <a:extLst>
              <a:ext uri="{FF2B5EF4-FFF2-40B4-BE49-F238E27FC236}">
                <a16:creationId xmlns:a16="http://schemas.microsoft.com/office/drawing/2014/main" id="{2C26515D-52CA-4D90-A8B2-F6B7300B9EC0}"/>
              </a:ext>
            </a:extLst>
          </p:cNvPr>
          <p:cNvPicPr>
            <a:picLocks noGrp="1"/>
          </p:cNvPicPr>
          <p:nvPr>
            <p:ph idx="1"/>
          </p:nvPr>
        </p:nvPicPr>
        <p:blipFill rotWithShape="1">
          <a:blip r:embed="rId2">
            <a:extLst>
              <a:ext uri="{28A0092B-C50C-407E-A947-70E740481C1C}">
                <a14:useLocalDpi xmlns:a14="http://schemas.microsoft.com/office/drawing/2010/main" val="0"/>
              </a:ext>
            </a:extLst>
          </a:blip>
          <a:srcRect t="6698" r="1" b="6699"/>
          <a:stretch/>
        </p:blipFill>
        <p:spPr bwMode="auto">
          <a:xfrm>
            <a:off x="327547" y="2454903"/>
            <a:ext cx="7058306" cy="4080254"/>
          </a:xfrm>
          <a:prstGeom prst="rect">
            <a:avLst/>
          </a:prstGeom>
          <a:noFill/>
        </p:spPr>
      </p:pic>
      <p:sp>
        <p:nvSpPr>
          <p:cNvPr id="27" name="Rectangle 26">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ZoneTexte 5">
            <a:extLst>
              <a:ext uri="{FF2B5EF4-FFF2-40B4-BE49-F238E27FC236}">
                <a16:creationId xmlns:a16="http://schemas.microsoft.com/office/drawing/2014/main" id="{5CA426FD-6006-420C-B487-30F386D69A63}"/>
              </a:ext>
            </a:extLst>
          </p:cNvPr>
          <p:cNvSpPr txBox="1"/>
          <p:nvPr/>
        </p:nvSpPr>
        <p:spPr>
          <a:xfrm>
            <a:off x="8029319" y="917725"/>
            <a:ext cx="3424739" cy="4852362"/>
          </a:xfrm>
          <a:prstGeom prst="rect">
            <a:avLst/>
          </a:prstGeom>
        </p:spPr>
        <p:txBody>
          <a:bodyPr vert="horz" lIns="91440" tIns="45720" rIns="91440" bIns="45720" rtlCol="0" anchor="ctr">
            <a:normAutofit/>
          </a:bodyPr>
          <a:lstStyle/>
          <a:p>
            <a:pPr>
              <a:lnSpc>
                <a:spcPct val="90000"/>
              </a:lnSpc>
              <a:spcAft>
                <a:spcPts val="600"/>
              </a:spcAft>
            </a:pPr>
            <a:r>
              <a:rPr lang="en-US" sz="2000" dirty="0">
                <a:solidFill>
                  <a:srgbClr val="FFFFFF"/>
                </a:solidFill>
              </a:rPr>
              <a:t>T</a:t>
            </a:r>
            <a:r>
              <a:rPr lang="en-US" sz="2000" dirty="0">
                <a:solidFill>
                  <a:srgbClr val="FFFFFF"/>
                </a:solidFill>
                <a:effectLst/>
              </a:rPr>
              <a:t>he concepts of marketing channels and their value</a:t>
            </a:r>
            <a:br>
              <a:rPr lang="en-US" sz="2000" dirty="0">
                <a:solidFill>
                  <a:srgbClr val="FFFFFF"/>
                </a:solidFill>
                <a:effectLst/>
              </a:rPr>
            </a:br>
            <a:br>
              <a:rPr lang="en-US" sz="2000" dirty="0">
                <a:solidFill>
                  <a:srgbClr val="FFFFFF"/>
                </a:solidFill>
                <a:effectLst/>
              </a:rPr>
            </a:br>
            <a:r>
              <a:rPr lang="en-US" sz="2000" dirty="0">
                <a:solidFill>
                  <a:srgbClr val="FFFFFF"/>
                </a:solidFill>
                <a:effectLst/>
              </a:rPr>
              <a:t>Demonstrate how Intermediaries perform the six marketing utilities</a:t>
            </a:r>
            <a:br>
              <a:rPr lang="en-US" sz="2000" dirty="0">
                <a:solidFill>
                  <a:srgbClr val="FFFFFF"/>
                </a:solidFill>
                <a:effectLst/>
              </a:rPr>
            </a:br>
            <a:br>
              <a:rPr lang="en-US" sz="2000" dirty="0">
                <a:solidFill>
                  <a:srgbClr val="FFFFFF"/>
                </a:solidFill>
                <a:effectLst/>
              </a:rPr>
            </a:br>
            <a:r>
              <a:rPr lang="en-US" sz="2000" dirty="0">
                <a:solidFill>
                  <a:srgbClr val="FFFFFF"/>
                </a:solidFill>
              </a:rPr>
              <a:t>T</a:t>
            </a:r>
            <a:r>
              <a:rPr lang="en-US" sz="2000" dirty="0">
                <a:solidFill>
                  <a:srgbClr val="FFFFFF"/>
                </a:solidFill>
                <a:effectLst/>
              </a:rPr>
              <a:t>he types of wholesale Intermediaries in the distribution system</a:t>
            </a:r>
            <a:br>
              <a:rPr lang="en-US" sz="2000" dirty="0">
                <a:solidFill>
                  <a:srgbClr val="FFFFFF"/>
                </a:solidFill>
                <a:effectLst/>
              </a:rPr>
            </a:br>
            <a:br>
              <a:rPr lang="en-US" sz="2000" dirty="0">
                <a:solidFill>
                  <a:srgbClr val="FFFFFF"/>
                </a:solidFill>
              </a:rPr>
            </a:br>
            <a:r>
              <a:rPr lang="en-US" sz="2000" dirty="0">
                <a:solidFill>
                  <a:srgbClr val="FFFFFF"/>
                </a:solidFill>
              </a:rPr>
              <a:t>T</a:t>
            </a:r>
            <a:r>
              <a:rPr lang="en-US" sz="2000" dirty="0">
                <a:solidFill>
                  <a:srgbClr val="FFFFFF"/>
                </a:solidFill>
                <a:effectLst/>
              </a:rPr>
              <a:t>he distribution strategies retailers use</a:t>
            </a:r>
            <a:br>
              <a:rPr lang="en-US" sz="2000" dirty="0">
                <a:solidFill>
                  <a:srgbClr val="FFFFFF"/>
                </a:solidFill>
                <a:effectLst/>
              </a:rPr>
            </a:br>
            <a:endParaRPr lang="en-US" sz="2000" dirty="0">
              <a:solidFill>
                <a:srgbClr val="FFFFFF"/>
              </a:solidFill>
            </a:endParaRPr>
          </a:p>
        </p:txBody>
      </p:sp>
    </p:spTree>
    <p:extLst>
      <p:ext uri="{BB962C8B-B14F-4D97-AF65-F5344CB8AC3E}">
        <p14:creationId xmlns:p14="http://schemas.microsoft.com/office/powerpoint/2010/main" val="42356525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EEEE99-5A86-43F1-A657-3FC5140E8869}"/>
              </a:ext>
            </a:extLst>
          </p:cNvPr>
          <p:cNvSpPr>
            <a:spLocks noGrp="1"/>
          </p:cNvSpPr>
          <p:nvPr>
            <p:ph type="title"/>
          </p:nvPr>
        </p:nvSpPr>
        <p:spPr>
          <a:xfrm>
            <a:off x="838200" y="230819"/>
            <a:ext cx="10515600" cy="687511"/>
          </a:xfrm>
        </p:spPr>
        <p:txBody>
          <a:bodyPr>
            <a:normAutofit/>
          </a:bodyPr>
          <a:lstStyle/>
          <a:p>
            <a:pPr algn="ctr"/>
            <a:r>
              <a:rPr lang="en-GB" sz="2800" b="1" dirty="0">
                <a:effectLst/>
                <a:latin typeface="Segoe Print" panose="02000600000000000000" pitchFamily="2" charset="0"/>
                <a:ea typeface="Calibri" panose="020F0502020204030204" pitchFamily="34" charset="0"/>
                <a:cs typeface="Times New Roman" panose="02020603050405020304" pitchFamily="18" charset="0"/>
              </a:rPr>
              <a:t>The concept of marketing channels and their value </a:t>
            </a:r>
            <a:endParaRPr lang="fr-FR" sz="6000" dirty="0">
              <a:latin typeface="Segoe Print" panose="02000600000000000000" pitchFamily="2" charset="0"/>
            </a:endParaRPr>
          </a:p>
        </p:txBody>
      </p:sp>
      <p:graphicFrame>
        <p:nvGraphicFramePr>
          <p:cNvPr id="11" name="Espace réservé du contenu 5">
            <a:extLst>
              <a:ext uri="{FF2B5EF4-FFF2-40B4-BE49-F238E27FC236}">
                <a16:creationId xmlns:a16="http://schemas.microsoft.com/office/drawing/2014/main" id="{A8F101E4-CDDC-43D4-B8C7-5B3EEE7F5070}"/>
              </a:ext>
            </a:extLst>
          </p:cNvPr>
          <p:cNvGraphicFramePr>
            <a:graphicFrameLocks noGrp="1"/>
          </p:cNvGraphicFramePr>
          <p:nvPr>
            <p:ph sz="half" idx="1"/>
            <p:extLst>
              <p:ext uri="{D42A27DB-BD31-4B8C-83A1-F6EECF244321}">
                <p14:modId xmlns:p14="http://schemas.microsoft.com/office/powerpoint/2010/main" val="3525984440"/>
              </p:ext>
            </p:extLst>
          </p:nvPr>
        </p:nvGraphicFramePr>
        <p:xfrm>
          <a:off x="129023" y="918330"/>
          <a:ext cx="7142826" cy="2971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ZoneTexte 7">
            <a:extLst>
              <a:ext uri="{FF2B5EF4-FFF2-40B4-BE49-F238E27FC236}">
                <a16:creationId xmlns:a16="http://schemas.microsoft.com/office/drawing/2014/main" id="{B32C8816-C017-444A-8678-EBDD604FFCF2}"/>
              </a:ext>
            </a:extLst>
          </p:cNvPr>
          <p:cNvSpPr txBox="1"/>
          <p:nvPr/>
        </p:nvSpPr>
        <p:spPr>
          <a:xfrm>
            <a:off x="1513938" y="4226004"/>
            <a:ext cx="4678531" cy="2383538"/>
          </a:xfrm>
          <a:prstGeom prst="rect">
            <a:avLst/>
          </a:prstGeom>
          <a:noFill/>
          <a:ln>
            <a:solidFill>
              <a:schemeClr val="bg2">
                <a:lumMod val="75000"/>
              </a:schemeClr>
            </a:solidFill>
          </a:ln>
        </p:spPr>
        <p:txBody>
          <a:bodyPr wrap="square" rtlCol="0">
            <a:spAutoFit/>
          </a:bodyPr>
          <a:lstStyle/>
          <a:p>
            <a:pPr marL="0" indent="0" algn="just">
              <a:lnSpc>
                <a:spcPct val="107000"/>
              </a:lnSpc>
              <a:spcAft>
                <a:spcPts val="800"/>
              </a:spcAft>
              <a:buNone/>
            </a:pPr>
            <a:r>
              <a:rPr lang="en-GB" sz="1100" b="1" u="sng"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Definition </a:t>
            </a:r>
            <a:endParaRPr lang="fr-FR" sz="1100" u="sng"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Marketing intermediaries:</a:t>
            </a:r>
            <a:r>
              <a:rPr lang="en-GB" sz="11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 Organizations that assist in moving goods and services from producers to businesses (B2B) and from businesses to consumers (B2C).</a:t>
            </a:r>
            <a:endParaRPr lang="fr-FR"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Channel of distribution:</a:t>
            </a:r>
            <a:r>
              <a:rPr lang="en-GB" sz="11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 A whole set of marketing intermediaries, such as agents, brokers, whole-</a:t>
            </a:r>
            <a:r>
              <a:rPr lang="en-GB" sz="1100" dirty="0" err="1">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salers</a:t>
            </a:r>
            <a:r>
              <a:rPr lang="en-GB" sz="11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 and retailers, that join together to transport and store goods in their path (or channel) from producers to consumers.</a:t>
            </a:r>
          </a:p>
          <a:p>
            <a:pPr algn="just">
              <a:lnSpc>
                <a:spcPct val="107000"/>
              </a:lnSpc>
              <a:spcAft>
                <a:spcPts val="800"/>
              </a:spcAft>
            </a:pPr>
            <a:r>
              <a:rPr lang="en-GB" sz="1100" b="1"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Agent / brokers:</a:t>
            </a:r>
            <a:r>
              <a:rPr lang="en-GB" sz="11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 Marketing intermediaries who bring buyers and sellers together and assist in negotiating an exchange but don’t take title to the goods.</a:t>
            </a:r>
            <a:endParaRPr lang="fr-FR"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 8" descr="To be a distributor you need to know the different levels of distribution.">
            <a:extLst>
              <a:ext uri="{FF2B5EF4-FFF2-40B4-BE49-F238E27FC236}">
                <a16:creationId xmlns:a16="http://schemas.microsoft.com/office/drawing/2014/main" id="{D409C304-74FE-4C62-9177-BB69E19D7543}"/>
              </a:ext>
            </a:extLst>
          </p:cNvPr>
          <p:cNvPicPr/>
          <p:nvPr/>
        </p:nvPicPr>
        <p:blipFill rotWithShape="1">
          <a:blip r:embed="rId7">
            <a:extLst>
              <a:ext uri="{28A0092B-C50C-407E-A947-70E740481C1C}">
                <a14:useLocalDpi xmlns:a14="http://schemas.microsoft.com/office/drawing/2010/main" val="0"/>
              </a:ext>
            </a:extLst>
          </a:blip>
          <a:srcRect b="-420"/>
          <a:stretch/>
        </p:blipFill>
        <p:spPr bwMode="auto">
          <a:xfrm>
            <a:off x="7582177" y="918330"/>
            <a:ext cx="4257138" cy="55077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023734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2">
            <a:extLst>
              <a:ext uri="{FF2B5EF4-FFF2-40B4-BE49-F238E27FC236}">
                <a16:creationId xmlns:a16="http://schemas.microsoft.com/office/drawing/2014/main" id="{6D906160-5AF7-4AD6-8151-35F5DCCB45B7}"/>
              </a:ext>
            </a:extLst>
          </p:cNvPr>
          <p:cNvGraphicFramePr>
            <a:graphicFrameLocks noGrp="1"/>
          </p:cNvGraphicFramePr>
          <p:nvPr>
            <p:ph sz="half" idx="1"/>
            <p:extLst>
              <p:ext uri="{D42A27DB-BD31-4B8C-83A1-F6EECF244321}">
                <p14:modId xmlns:p14="http://schemas.microsoft.com/office/powerpoint/2010/main" val="880284490"/>
              </p:ext>
            </p:extLst>
          </p:nvPr>
        </p:nvGraphicFramePr>
        <p:xfrm>
          <a:off x="6585474" y="1074594"/>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530C58F3-7CD9-456C-94E5-7DE7085F4481}"/>
              </a:ext>
            </a:extLst>
          </p:cNvPr>
          <p:cNvSpPr txBox="1"/>
          <p:nvPr/>
        </p:nvSpPr>
        <p:spPr>
          <a:xfrm>
            <a:off x="7699178" y="4702759"/>
            <a:ext cx="3654622" cy="1194109"/>
          </a:xfrm>
          <a:prstGeom prst="rect">
            <a:avLst/>
          </a:prstGeom>
          <a:noFill/>
          <a:ln>
            <a:solidFill>
              <a:schemeClr val="bg2">
                <a:lumMod val="75000"/>
              </a:schemeClr>
            </a:solidFill>
          </a:ln>
        </p:spPr>
        <p:txBody>
          <a:bodyPr wrap="square" rtlCol="0">
            <a:spAutoFit/>
          </a:bodyPr>
          <a:lstStyle/>
          <a:p>
            <a:pPr marL="0" indent="0" algn="just">
              <a:lnSpc>
                <a:spcPct val="107000"/>
              </a:lnSpc>
              <a:spcAft>
                <a:spcPts val="800"/>
              </a:spcAft>
              <a:buNone/>
            </a:pPr>
            <a:r>
              <a:rPr lang="en-GB" sz="1100" b="1" u="sng"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Definition </a:t>
            </a:r>
            <a:endParaRPr lang="fr-FR" sz="1100" u="sng"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Wholesaler: </a:t>
            </a:r>
            <a:r>
              <a:rPr lang="en-GB" sz="11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A marketing intermediary that sells to other organizations (B2B).</a:t>
            </a:r>
            <a:endParaRPr lang="fr-FR"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Retailer: </a:t>
            </a:r>
            <a:r>
              <a:rPr lang="en-GB" sz="11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An organization that sells to ultimate consumers.</a:t>
            </a:r>
            <a:endParaRPr lang="fr-FR"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re 1">
            <a:extLst>
              <a:ext uri="{FF2B5EF4-FFF2-40B4-BE49-F238E27FC236}">
                <a16:creationId xmlns:a16="http://schemas.microsoft.com/office/drawing/2014/main" id="{240E74FC-66B0-4975-883C-43B441E7B0D8}"/>
              </a:ext>
            </a:extLst>
          </p:cNvPr>
          <p:cNvSpPr>
            <a:spLocks noGrp="1"/>
          </p:cNvSpPr>
          <p:nvPr>
            <p:ph type="title"/>
          </p:nvPr>
        </p:nvSpPr>
        <p:spPr>
          <a:xfrm>
            <a:off x="838200" y="387083"/>
            <a:ext cx="10515600" cy="687511"/>
          </a:xfrm>
        </p:spPr>
        <p:txBody>
          <a:bodyPr>
            <a:normAutofit/>
          </a:bodyPr>
          <a:lstStyle/>
          <a:p>
            <a:pPr algn="ctr"/>
            <a:r>
              <a:rPr lang="en-GB" sz="2800" b="1" dirty="0">
                <a:effectLst/>
                <a:latin typeface="Segoe Print" panose="02000600000000000000" pitchFamily="2" charset="0"/>
                <a:ea typeface="Calibri" panose="020F0502020204030204" pitchFamily="34" charset="0"/>
                <a:cs typeface="Times New Roman" panose="02020603050405020304" pitchFamily="18" charset="0"/>
              </a:rPr>
              <a:t>The concept of marketing channels and their value </a:t>
            </a:r>
            <a:endParaRPr lang="fr-FR" sz="6000" dirty="0">
              <a:latin typeface="Segoe Print" panose="02000600000000000000" pitchFamily="2" charset="0"/>
            </a:endParaRPr>
          </a:p>
        </p:txBody>
      </p:sp>
      <p:pic>
        <p:nvPicPr>
          <p:cNvPr id="7" name="Image 6" descr="Week 11: International Marketing &amp; Logistics Channels. - ppt download">
            <a:extLst>
              <a:ext uri="{FF2B5EF4-FFF2-40B4-BE49-F238E27FC236}">
                <a16:creationId xmlns:a16="http://schemas.microsoft.com/office/drawing/2014/main" id="{F11A9F5E-BC0E-4F28-8195-6C667F9CCC71}"/>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00066" y="918330"/>
            <a:ext cx="6607502" cy="5449474"/>
          </a:xfrm>
          <a:prstGeom prst="rect">
            <a:avLst/>
          </a:prstGeom>
          <a:noFill/>
          <a:ln>
            <a:noFill/>
          </a:ln>
          <a:effectLst>
            <a:softEdge rad="317500"/>
          </a:effectLst>
        </p:spPr>
      </p:pic>
    </p:spTree>
    <p:extLst>
      <p:ext uri="{BB962C8B-B14F-4D97-AF65-F5344CB8AC3E}">
        <p14:creationId xmlns:p14="http://schemas.microsoft.com/office/powerpoint/2010/main" val="7362461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9AE98B8-B73A-4724-B639-017087F923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Espace réservé du contenu 2">
            <a:extLst>
              <a:ext uri="{FF2B5EF4-FFF2-40B4-BE49-F238E27FC236}">
                <a16:creationId xmlns:a16="http://schemas.microsoft.com/office/drawing/2014/main" id="{AE7E4F22-C745-4A98-948E-73C882FE87C7}"/>
              </a:ext>
            </a:extLst>
          </p:cNvPr>
          <p:cNvSpPr>
            <a:spLocks noGrp="1"/>
          </p:cNvSpPr>
          <p:nvPr>
            <p:ph sz="half" idx="1"/>
          </p:nvPr>
        </p:nvSpPr>
        <p:spPr>
          <a:xfrm>
            <a:off x="5491040" y="1724745"/>
            <a:ext cx="6609848" cy="4186063"/>
          </a:xfrm>
        </p:spPr>
        <p:txBody>
          <a:bodyPr vert="horz" lIns="91440" tIns="45720" rIns="91440" bIns="45720" rtlCol="0" anchor="b">
            <a:normAutofit lnSpcReduction="10000"/>
          </a:bodyPr>
          <a:lstStyle/>
          <a:p>
            <a:pPr marL="0" indent="0">
              <a:buNone/>
            </a:pPr>
            <a:r>
              <a:rPr lang="en-US" sz="1400" b="1" dirty="0">
                <a:solidFill>
                  <a:srgbClr val="000000"/>
                </a:solidFill>
              </a:rPr>
              <a:t>Form utility: </a:t>
            </a:r>
            <a:r>
              <a:rPr lang="en-US" sz="1400" dirty="0">
                <a:solidFill>
                  <a:srgbClr val="000000"/>
                </a:solidFill>
              </a:rPr>
              <a:t>Changing raw materials into useful products.</a:t>
            </a:r>
          </a:p>
          <a:p>
            <a:endParaRPr lang="en-US" sz="1400" dirty="0">
              <a:solidFill>
                <a:srgbClr val="000000"/>
              </a:solidFill>
            </a:endParaRPr>
          </a:p>
          <a:p>
            <a:pPr marL="0" indent="0">
              <a:buNone/>
            </a:pPr>
            <a:r>
              <a:rPr lang="en-US" sz="1400" b="1" dirty="0">
                <a:solidFill>
                  <a:srgbClr val="000000"/>
                </a:solidFill>
              </a:rPr>
              <a:t>Time utility: </a:t>
            </a:r>
            <a:r>
              <a:rPr lang="en-US" sz="1400" dirty="0">
                <a:solidFill>
                  <a:srgbClr val="000000"/>
                </a:solidFill>
              </a:rPr>
              <a:t>Adding value to products by making them available when they’re needed.</a:t>
            </a:r>
          </a:p>
          <a:p>
            <a:endParaRPr lang="en-US" sz="1400" dirty="0">
              <a:solidFill>
                <a:srgbClr val="000000"/>
              </a:solidFill>
            </a:endParaRPr>
          </a:p>
          <a:p>
            <a:pPr marL="0" indent="0">
              <a:buNone/>
            </a:pPr>
            <a:r>
              <a:rPr lang="en-US" sz="1400" b="1" dirty="0">
                <a:solidFill>
                  <a:srgbClr val="000000"/>
                </a:solidFill>
              </a:rPr>
              <a:t>Place utility: </a:t>
            </a:r>
            <a:r>
              <a:rPr lang="en-US" sz="1400" dirty="0">
                <a:solidFill>
                  <a:srgbClr val="000000"/>
                </a:solidFill>
              </a:rPr>
              <a:t>Adding value to products by having them where people want them.</a:t>
            </a:r>
          </a:p>
          <a:p>
            <a:endParaRPr lang="en-US" sz="1400" dirty="0">
              <a:solidFill>
                <a:srgbClr val="000000"/>
              </a:solidFill>
            </a:endParaRPr>
          </a:p>
          <a:p>
            <a:pPr marL="0" indent="0">
              <a:buNone/>
            </a:pPr>
            <a:r>
              <a:rPr lang="en-US" sz="1400" b="1" dirty="0">
                <a:solidFill>
                  <a:srgbClr val="000000"/>
                </a:solidFill>
              </a:rPr>
              <a:t>Possession utility: </a:t>
            </a:r>
            <a:r>
              <a:rPr lang="en-US" sz="1400" dirty="0">
                <a:solidFill>
                  <a:srgbClr val="000000"/>
                </a:solidFill>
              </a:rPr>
              <a:t>Doing whatever is necessary to </a:t>
            </a:r>
            <a:r>
              <a:rPr lang="en-US" sz="1400" dirty="0" err="1">
                <a:solidFill>
                  <a:srgbClr val="000000"/>
                </a:solidFill>
              </a:rPr>
              <a:t>Possessiontransfer</a:t>
            </a:r>
            <a:r>
              <a:rPr lang="en-US" sz="1400" dirty="0">
                <a:solidFill>
                  <a:srgbClr val="000000"/>
                </a:solidFill>
              </a:rPr>
              <a:t> ownership from one party to another, including providing credit, delivery, installation, guarantees, and follow-up service.</a:t>
            </a:r>
          </a:p>
          <a:p>
            <a:endParaRPr lang="en-US" sz="1400" dirty="0">
              <a:solidFill>
                <a:srgbClr val="000000"/>
              </a:solidFill>
            </a:endParaRPr>
          </a:p>
          <a:p>
            <a:pPr marL="0" indent="0">
              <a:buNone/>
            </a:pPr>
            <a:r>
              <a:rPr lang="en-US" sz="1400" b="1" dirty="0">
                <a:solidFill>
                  <a:srgbClr val="000000"/>
                </a:solidFill>
              </a:rPr>
              <a:t>Information utility: </a:t>
            </a:r>
            <a:r>
              <a:rPr lang="en-US" sz="1400" dirty="0">
                <a:solidFill>
                  <a:srgbClr val="000000"/>
                </a:solidFill>
              </a:rPr>
              <a:t>Adding value to products by opening two-way flows of information between marketing participants.</a:t>
            </a:r>
          </a:p>
          <a:p>
            <a:endParaRPr lang="en-US" sz="1400" dirty="0">
              <a:solidFill>
                <a:srgbClr val="000000"/>
              </a:solidFill>
            </a:endParaRPr>
          </a:p>
          <a:p>
            <a:pPr marL="0" indent="0">
              <a:buNone/>
            </a:pPr>
            <a:r>
              <a:rPr lang="en-US" sz="1400" b="1" dirty="0">
                <a:solidFill>
                  <a:srgbClr val="000000"/>
                </a:solidFill>
              </a:rPr>
              <a:t>Service utility: </a:t>
            </a:r>
            <a:r>
              <a:rPr lang="en-US" sz="1400" dirty="0">
                <a:solidFill>
                  <a:srgbClr val="000000"/>
                </a:solidFill>
              </a:rPr>
              <a:t>Adding value by providing fats, friendly service during and after the sale and by teaching customers how to best use products over time.</a:t>
            </a:r>
          </a:p>
        </p:txBody>
      </p:sp>
      <p:sp>
        <p:nvSpPr>
          <p:cNvPr id="7" name="ZoneTexte 6">
            <a:extLst>
              <a:ext uri="{FF2B5EF4-FFF2-40B4-BE49-F238E27FC236}">
                <a16:creationId xmlns:a16="http://schemas.microsoft.com/office/drawing/2014/main" id="{469183C3-C8C4-4784-A365-F20748AF05F9}"/>
              </a:ext>
            </a:extLst>
          </p:cNvPr>
          <p:cNvSpPr txBox="1"/>
          <p:nvPr/>
        </p:nvSpPr>
        <p:spPr>
          <a:xfrm>
            <a:off x="592017" y="5493660"/>
            <a:ext cx="3654622" cy="1091517"/>
          </a:xfrm>
          <a:prstGeom prst="rect">
            <a:avLst/>
          </a:prstGeom>
          <a:noFill/>
          <a:ln>
            <a:solidFill>
              <a:schemeClr val="bg2">
                <a:lumMod val="75000"/>
              </a:schemeClr>
            </a:solidFill>
          </a:ln>
        </p:spPr>
        <p:txBody>
          <a:bodyPr wrap="square" rtlCol="0">
            <a:spAutoFit/>
          </a:bodyPr>
          <a:lstStyle/>
          <a:p>
            <a:pPr marL="0" indent="0" algn="just">
              <a:lnSpc>
                <a:spcPct val="107000"/>
              </a:lnSpc>
              <a:spcAft>
                <a:spcPts val="800"/>
              </a:spcAft>
              <a:buNone/>
            </a:pPr>
            <a:r>
              <a:rPr lang="en-GB" sz="1100" b="1" u="sng"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Definition </a:t>
            </a:r>
            <a:endParaRPr lang="fr-FR" sz="1100" u="sng"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100" b="1"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Utility: </a:t>
            </a:r>
            <a:r>
              <a:rPr lang="en-US" sz="11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in economics, the want-satisfying ability, or value, that organizations add to goods or services. By making them more useful or accessible to consumers than they were before. </a:t>
            </a:r>
            <a:endParaRPr lang="fr-FR" sz="11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itre 1">
            <a:extLst>
              <a:ext uri="{FF2B5EF4-FFF2-40B4-BE49-F238E27FC236}">
                <a16:creationId xmlns:a16="http://schemas.microsoft.com/office/drawing/2014/main" id="{E12D4B07-F01B-4CF2-8CC5-A2A7A50629FF}"/>
              </a:ext>
            </a:extLst>
          </p:cNvPr>
          <p:cNvSpPr>
            <a:spLocks noGrp="1"/>
          </p:cNvSpPr>
          <p:nvPr>
            <p:ph type="title"/>
          </p:nvPr>
        </p:nvSpPr>
        <p:spPr>
          <a:xfrm>
            <a:off x="133851" y="189462"/>
            <a:ext cx="11924298" cy="1192703"/>
          </a:xfrm>
        </p:spPr>
        <p:txBody>
          <a:bodyPr>
            <a:normAutofit/>
          </a:bodyPr>
          <a:lstStyle/>
          <a:p>
            <a:pPr algn="ctr"/>
            <a:r>
              <a:rPr lang="en-US" sz="3200" dirty="0">
                <a:latin typeface="Segoe Print" panose="02000600000000000000" pitchFamily="2" charset="0"/>
              </a:rPr>
              <a:t>The six marketing utilities performed by the intermediaries </a:t>
            </a:r>
            <a:endParaRPr lang="fr-FR" sz="3200" dirty="0">
              <a:latin typeface="Segoe Print" panose="02000600000000000000" pitchFamily="2" charset="0"/>
            </a:endParaRPr>
          </a:p>
        </p:txBody>
      </p:sp>
      <p:pic>
        <p:nvPicPr>
          <p:cNvPr id="9" name="Picture 16" descr="Influencer Marketing Utility Agility Value Exchange Regular Contact |  PowerPoint Templates Download | PPT Background Template | Graphics  Presentation">
            <a:extLst>
              <a:ext uri="{FF2B5EF4-FFF2-40B4-BE49-F238E27FC236}">
                <a16:creationId xmlns:a16="http://schemas.microsoft.com/office/drawing/2014/main" id="{C4BA98FC-7A70-4CB3-8320-66DE16621811}"/>
              </a:ext>
            </a:extLst>
          </p:cNvPr>
          <p:cNvPicPr/>
          <p:nvPr/>
        </p:nvPicPr>
        <p:blipFill rotWithShape="1">
          <a:blip r:embed="rId3">
            <a:extLst>
              <a:ext uri="{28A0092B-C50C-407E-A947-70E740481C1C}">
                <a14:useLocalDpi xmlns:a14="http://schemas.microsoft.com/office/drawing/2010/main" val="0"/>
              </a:ext>
            </a:extLst>
          </a:blip>
          <a:srcRect l="71156" t="41900" r="19192" b="45230"/>
          <a:stretch/>
        </p:blipFill>
        <p:spPr bwMode="auto">
          <a:xfrm>
            <a:off x="4876900" y="2438488"/>
            <a:ext cx="496253" cy="467678"/>
          </a:xfrm>
          <a:prstGeom prst="rect">
            <a:avLst/>
          </a:prstGeom>
          <a:noFill/>
          <a:ln>
            <a:noFill/>
          </a:ln>
          <a:extLst>
            <a:ext uri="{53640926-AAD7-44D8-BBD7-CCE9431645EC}">
              <a14:shadowObscured xmlns:a14="http://schemas.microsoft.com/office/drawing/2010/main"/>
            </a:ext>
          </a:extLst>
        </p:spPr>
      </p:pic>
      <p:pic>
        <p:nvPicPr>
          <p:cNvPr id="20" name="Image 19" descr="Influencer Marketing Utility Agility Value Exchange Regular Contact |  PowerPoint Templates Download | PPT Background Template | Graphics  Presentation">
            <a:extLst>
              <a:ext uri="{FF2B5EF4-FFF2-40B4-BE49-F238E27FC236}">
                <a16:creationId xmlns:a16="http://schemas.microsoft.com/office/drawing/2014/main" id="{0A252D1F-9383-4A15-BAB9-B450DE7CD416}"/>
              </a:ext>
            </a:extLst>
          </p:cNvPr>
          <p:cNvPicPr/>
          <p:nvPr/>
        </p:nvPicPr>
        <p:blipFill rotWithShape="1">
          <a:blip r:embed="rId3">
            <a:extLst>
              <a:ext uri="{28A0092B-C50C-407E-A947-70E740481C1C}">
                <a14:useLocalDpi xmlns:a14="http://schemas.microsoft.com/office/drawing/2010/main" val="0"/>
              </a:ext>
            </a:extLst>
          </a:blip>
          <a:srcRect l="34980" t="23913" r="52378" b="60220"/>
          <a:stretch/>
        </p:blipFill>
        <p:spPr bwMode="auto">
          <a:xfrm>
            <a:off x="4895806" y="1745733"/>
            <a:ext cx="638345" cy="685165"/>
          </a:xfrm>
          <a:prstGeom prst="rect">
            <a:avLst/>
          </a:prstGeom>
          <a:noFill/>
          <a:ln>
            <a:noFill/>
          </a:ln>
          <a:effectLst/>
          <a:extLst>
            <a:ext uri="{53640926-AAD7-44D8-BBD7-CCE9431645EC}">
              <a14:shadowObscured xmlns:a14="http://schemas.microsoft.com/office/drawing/2010/main"/>
            </a:ext>
          </a:extLst>
        </p:spPr>
      </p:pic>
      <p:pic>
        <p:nvPicPr>
          <p:cNvPr id="10" name="Picture 16" descr="Influencer Marketing Utility Agility Value Exchange Regular Contact |  PowerPoint Templates Download | PPT Background Template | Graphics  Presentation">
            <a:extLst>
              <a:ext uri="{FF2B5EF4-FFF2-40B4-BE49-F238E27FC236}">
                <a16:creationId xmlns:a16="http://schemas.microsoft.com/office/drawing/2014/main" id="{43D90D31-19C1-4455-B922-A755B03D744C}"/>
              </a:ext>
            </a:extLst>
          </p:cNvPr>
          <p:cNvPicPr/>
          <p:nvPr/>
        </p:nvPicPr>
        <p:blipFill rotWithShape="1">
          <a:blip r:embed="rId3">
            <a:extLst>
              <a:ext uri="{28A0092B-C50C-407E-A947-70E740481C1C}">
                <a14:useLocalDpi xmlns:a14="http://schemas.microsoft.com/office/drawing/2010/main" val="0"/>
              </a:ext>
            </a:extLst>
          </a:blip>
          <a:srcRect l="449" t="25452" r="88328" b="61392"/>
          <a:stretch/>
        </p:blipFill>
        <p:spPr bwMode="auto">
          <a:xfrm>
            <a:off x="4850504" y="3068358"/>
            <a:ext cx="563880" cy="500063"/>
          </a:xfrm>
          <a:prstGeom prst="rect">
            <a:avLst/>
          </a:prstGeom>
          <a:noFill/>
          <a:ln>
            <a:noFill/>
          </a:ln>
          <a:extLst>
            <a:ext uri="{53640926-AAD7-44D8-BBD7-CCE9431645EC}">
              <a14:shadowObscured xmlns:a14="http://schemas.microsoft.com/office/drawing/2010/main"/>
            </a:ext>
          </a:extLst>
        </p:spPr>
      </p:pic>
      <p:pic>
        <p:nvPicPr>
          <p:cNvPr id="11" name="Picture 16" descr="Influencer Marketing Utility Agility Value Exchange Regular Contact |  PowerPoint Templates Download | PPT Background Template | Graphics  Presentation">
            <a:extLst>
              <a:ext uri="{FF2B5EF4-FFF2-40B4-BE49-F238E27FC236}">
                <a16:creationId xmlns:a16="http://schemas.microsoft.com/office/drawing/2014/main" id="{FA152E41-3577-4917-8B86-2A4ED30172F6}"/>
              </a:ext>
            </a:extLst>
          </p:cNvPr>
          <p:cNvPicPr/>
          <p:nvPr/>
        </p:nvPicPr>
        <p:blipFill rotWithShape="1">
          <a:blip r:embed="rId3">
            <a:extLst>
              <a:ext uri="{28A0092B-C50C-407E-A947-70E740481C1C}">
                <a14:useLocalDpi xmlns:a14="http://schemas.microsoft.com/office/drawing/2010/main" val="0"/>
              </a:ext>
            </a:extLst>
          </a:blip>
          <a:srcRect l="52756" t="40410" r="34456" b="44931"/>
          <a:stretch/>
        </p:blipFill>
        <p:spPr bwMode="auto">
          <a:xfrm>
            <a:off x="4686598" y="3730613"/>
            <a:ext cx="776602" cy="613481"/>
          </a:xfrm>
          <a:prstGeom prst="rect">
            <a:avLst/>
          </a:prstGeom>
          <a:noFill/>
          <a:ln>
            <a:noFill/>
          </a:ln>
          <a:effectLst>
            <a:softEdge rad="63500"/>
          </a:effectLst>
          <a:extLst>
            <a:ext uri="{53640926-AAD7-44D8-BBD7-CCE9431645EC}">
              <a14:shadowObscured xmlns:a14="http://schemas.microsoft.com/office/drawing/2010/main"/>
            </a:ext>
          </a:extLst>
        </p:spPr>
      </p:pic>
      <p:pic>
        <p:nvPicPr>
          <p:cNvPr id="13" name="Picture 16" descr="Influencer Marketing Utility Agility Value Exchange Regular Contact |  PowerPoint Templates Download | PPT Background Template | Graphics  Presentation">
            <a:extLst>
              <a:ext uri="{FF2B5EF4-FFF2-40B4-BE49-F238E27FC236}">
                <a16:creationId xmlns:a16="http://schemas.microsoft.com/office/drawing/2014/main" id="{D1C3252C-7125-4A95-BD69-17762CF2ECD7}"/>
              </a:ext>
            </a:extLst>
          </p:cNvPr>
          <p:cNvPicPr/>
          <p:nvPr/>
        </p:nvPicPr>
        <p:blipFill rotWithShape="1">
          <a:blip r:embed="rId3">
            <a:extLst>
              <a:ext uri="{28A0092B-C50C-407E-A947-70E740481C1C}">
                <a14:useLocalDpi xmlns:a14="http://schemas.microsoft.com/office/drawing/2010/main" val="0"/>
              </a:ext>
            </a:extLst>
          </a:blip>
          <a:srcRect l="52306" t="57769" r="33109" b="28769"/>
          <a:stretch/>
        </p:blipFill>
        <p:spPr bwMode="auto">
          <a:xfrm>
            <a:off x="4822444" y="4578953"/>
            <a:ext cx="628689" cy="547203"/>
          </a:xfrm>
          <a:prstGeom prst="rect">
            <a:avLst/>
          </a:prstGeom>
          <a:noFill/>
          <a:ln>
            <a:noFill/>
          </a:ln>
          <a:extLst>
            <a:ext uri="{53640926-AAD7-44D8-BBD7-CCE9431645EC}">
              <a14:shadowObscured xmlns:a14="http://schemas.microsoft.com/office/drawing/2010/main"/>
            </a:ext>
          </a:extLst>
        </p:spPr>
      </p:pic>
      <p:pic>
        <p:nvPicPr>
          <p:cNvPr id="14" name="Picture 16" descr="Influencer Marketing Utility Agility Value Exchange Regular Contact |  PowerPoint Templates Download | PPT Background Template | Graphics  Presentation">
            <a:extLst>
              <a:ext uri="{FF2B5EF4-FFF2-40B4-BE49-F238E27FC236}">
                <a16:creationId xmlns:a16="http://schemas.microsoft.com/office/drawing/2014/main" id="{DF181A73-E2D2-4FAB-8AAA-A017AE283D78}"/>
              </a:ext>
            </a:extLst>
          </p:cNvPr>
          <p:cNvPicPr/>
          <p:nvPr/>
        </p:nvPicPr>
        <p:blipFill rotWithShape="1">
          <a:blip r:embed="rId3">
            <a:extLst>
              <a:ext uri="{28A0092B-C50C-407E-A947-70E740481C1C}">
                <a14:useLocalDpi xmlns:a14="http://schemas.microsoft.com/office/drawing/2010/main" val="0"/>
              </a:ext>
            </a:extLst>
          </a:blip>
          <a:srcRect l="87104" t="40105" r="1010" b="44031"/>
          <a:stretch/>
        </p:blipFill>
        <p:spPr bwMode="auto">
          <a:xfrm>
            <a:off x="4838656" y="5242687"/>
            <a:ext cx="626292" cy="674697"/>
          </a:xfrm>
          <a:prstGeom prst="rect">
            <a:avLst/>
          </a:prstGeom>
          <a:noFill/>
          <a:ln>
            <a:noFill/>
          </a:ln>
          <a:extLst>
            <a:ext uri="{53640926-AAD7-44D8-BBD7-CCE9431645EC}">
              <a14:shadowObscured xmlns:a14="http://schemas.microsoft.com/office/drawing/2010/main"/>
            </a:ext>
          </a:extLst>
        </p:spPr>
      </p:pic>
      <p:pic>
        <p:nvPicPr>
          <p:cNvPr id="1026" name="Picture 2" descr="Observing the Economic Fundamentals - The Zimbabwean">
            <a:extLst>
              <a:ext uri="{FF2B5EF4-FFF2-40B4-BE49-F238E27FC236}">
                <a16:creationId xmlns:a16="http://schemas.microsoft.com/office/drawing/2014/main" id="{0FF4C332-2E94-40A0-AF34-B1F9D20BFDF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219"/>
          <a:stretch/>
        </p:blipFill>
        <p:spPr bwMode="auto">
          <a:xfrm>
            <a:off x="202263" y="1261351"/>
            <a:ext cx="4583609" cy="3959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316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134">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2A4157">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F2EA5AA6-2A55-436C-BF64-BFEC7DF4C64C}"/>
              </a:ext>
            </a:extLst>
          </p:cNvPr>
          <p:cNvSpPr>
            <a:spLocks noGrp="1"/>
          </p:cNvSpPr>
          <p:nvPr>
            <p:ph type="title"/>
          </p:nvPr>
        </p:nvSpPr>
        <p:spPr>
          <a:xfrm>
            <a:off x="340339" y="491260"/>
            <a:ext cx="7032719" cy="1625210"/>
          </a:xfrm>
        </p:spPr>
        <p:txBody>
          <a:bodyPr vert="horz" lIns="91440" tIns="45720" rIns="91440" bIns="45720" rtlCol="0" anchor="ctr">
            <a:normAutofit/>
          </a:bodyPr>
          <a:lstStyle/>
          <a:p>
            <a:pPr algn="ctr"/>
            <a:r>
              <a:rPr lang="en-US" sz="3200" b="1" dirty="0">
                <a:solidFill>
                  <a:srgbClr val="FFFFFF"/>
                </a:solidFill>
                <a:effectLst/>
                <a:latin typeface="Segoe Print" panose="02000600000000000000" pitchFamily="2" charset="0"/>
              </a:rPr>
              <a:t>The types of wholesale intermediaries in the distribution system</a:t>
            </a:r>
            <a:endParaRPr lang="en-US" sz="3200" dirty="0">
              <a:solidFill>
                <a:srgbClr val="FFFFFF"/>
              </a:solidFill>
              <a:latin typeface="Segoe Print" panose="02000600000000000000" pitchFamily="2" charset="0"/>
            </a:endParaRPr>
          </a:p>
        </p:txBody>
      </p:sp>
      <p:pic>
        <p:nvPicPr>
          <p:cNvPr id="2050" name="Picture 2" descr="14 presentation">
            <a:extLst>
              <a:ext uri="{FF2B5EF4-FFF2-40B4-BE49-F238E27FC236}">
                <a16:creationId xmlns:a16="http://schemas.microsoft.com/office/drawing/2014/main" id="{67B5DE84-6270-4E96-A885-0EFF1E8DE9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308" r="1" b="6616"/>
          <a:stretch/>
        </p:blipFill>
        <p:spPr bwMode="auto">
          <a:xfrm>
            <a:off x="297167" y="2285998"/>
            <a:ext cx="7350490" cy="4419796"/>
          </a:xfrm>
          <a:prstGeom prst="rect">
            <a:avLst/>
          </a:prstGeom>
          <a:noFill/>
          <a:extLst>
            <a:ext uri="{909E8E84-426E-40DD-AFC4-6F175D3DCCD1}">
              <a14:hiddenFill xmlns:a14="http://schemas.microsoft.com/office/drawing/2010/main">
                <a:solidFill>
                  <a:srgbClr val="FFFFFF"/>
                </a:solidFill>
              </a14:hiddenFill>
            </a:ext>
          </a:extLst>
        </p:spPr>
      </p:pic>
      <p:sp>
        <p:nvSpPr>
          <p:cNvPr id="2053" name="Rectangle 136">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ZoneTexte 7">
            <a:extLst>
              <a:ext uri="{FF2B5EF4-FFF2-40B4-BE49-F238E27FC236}">
                <a16:creationId xmlns:a16="http://schemas.microsoft.com/office/drawing/2014/main" id="{4DEA8C6E-F6EF-4944-8064-2E24AB865C52}"/>
              </a:ext>
            </a:extLst>
          </p:cNvPr>
          <p:cNvSpPr txBox="1"/>
          <p:nvPr/>
        </p:nvSpPr>
        <p:spPr>
          <a:xfrm>
            <a:off x="7738339" y="1064794"/>
            <a:ext cx="3950564" cy="5278827"/>
          </a:xfrm>
          <a:prstGeom prst="rect">
            <a:avLst/>
          </a:prstGeom>
        </p:spPr>
        <p:txBody>
          <a:bodyPr vert="horz" lIns="91440" tIns="45720" rIns="91440" bIns="45720" rtlCol="0" anchor="ctr">
            <a:normAutofit/>
          </a:bodyPr>
          <a:lstStyle/>
          <a:p>
            <a:pPr indent="-228600" algn="just">
              <a:lnSpc>
                <a:spcPct val="90000"/>
              </a:lnSpc>
              <a:buFont typeface="Arial" panose="020B0604020202020204" pitchFamily="34" charset="0"/>
              <a:buChar char="•"/>
            </a:pPr>
            <a:r>
              <a:rPr lang="en-US" sz="1600" b="1" dirty="0">
                <a:solidFill>
                  <a:srgbClr val="FFFFFF"/>
                </a:solidFill>
                <a:effectLst/>
              </a:rPr>
              <a:t>Merchant wholesalers: </a:t>
            </a:r>
            <a:r>
              <a:rPr lang="en-US" sz="1600" dirty="0">
                <a:solidFill>
                  <a:srgbClr val="FFFFFF"/>
                </a:solidFill>
                <a:effectLst/>
              </a:rPr>
              <a:t>independently owned firms that take title to the goods they handle.</a:t>
            </a:r>
          </a:p>
          <a:p>
            <a:pPr indent="-228600" algn="just">
              <a:lnSpc>
                <a:spcPct val="90000"/>
              </a:lnSpc>
              <a:buFont typeface="Arial" panose="020B0604020202020204" pitchFamily="34" charset="0"/>
              <a:buChar char="•"/>
            </a:pPr>
            <a:endParaRPr lang="en-US" sz="1600" b="1" dirty="0">
              <a:solidFill>
                <a:srgbClr val="FFFFFF"/>
              </a:solidFill>
              <a:effectLst/>
            </a:endParaRPr>
          </a:p>
          <a:p>
            <a:pPr indent="-228600" algn="just">
              <a:lnSpc>
                <a:spcPct val="90000"/>
              </a:lnSpc>
              <a:buFont typeface="Arial" panose="020B0604020202020204" pitchFamily="34" charset="0"/>
              <a:buChar char="•"/>
            </a:pPr>
            <a:r>
              <a:rPr lang="en-US" sz="1600" b="1" dirty="0">
                <a:solidFill>
                  <a:srgbClr val="FFFFFF"/>
                </a:solidFill>
                <a:effectLst/>
              </a:rPr>
              <a:t>Rack jobbers: </a:t>
            </a:r>
            <a:r>
              <a:rPr lang="en-US" sz="1600" dirty="0">
                <a:solidFill>
                  <a:srgbClr val="FFFFFF"/>
                </a:solidFill>
                <a:effectLst/>
              </a:rPr>
              <a:t>wholesalers that furnish racks or shelves full of merchandise to retailers, display products, and sell on consignment.</a:t>
            </a:r>
          </a:p>
          <a:p>
            <a:pPr indent="-228600" algn="just">
              <a:lnSpc>
                <a:spcPct val="90000"/>
              </a:lnSpc>
              <a:buFont typeface="Arial" panose="020B0604020202020204" pitchFamily="34" charset="0"/>
              <a:buChar char="•"/>
            </a:pPr>
            <a:endParaRPr lang="en-US" sz="1600" b="1" dirty="0">
              <a:solidFill>
                <a:srgbClr val="FFFFFF"/>
              </a:solidFill>
              <a:effectLst/>
            </a:endParaRPr>
          </a:p>
          <a:p>
            <a:pPr indent="-228600" algn="just">
              <a:lnSpc>
                <a:spcPct val="90000"/>
              </a:lnSpc>
              <a:buFont typeface="Arial" panose="020B0604020202020204" pitchFamily="34" charset="0"/>
              <a:buChar char="•"/>
            </a:pPr>
            <a:r>
              <a:rPr lang="en-US" sz="1600" b="1" dirty="0">
                <a:solidFill>
                  <a:srgbClr val="FFFFFF"/>
                </a:solidFill>
                <a:effectLst/>
              </a:rPr>
              <a:t>Cash and carry wholesalers: </a:t>
            </a:r>
            <a:r>
              <a:rPr lang="en-US" sz="1600" dirty="0">
                <a:solidFill>
                  <a:srgbClr val="FFFFFF"/>
                </a:solidFill>
                <a:effectLst/>
              </a:rPr>
              <a:t>wholesalers that serve mostly smaller retailers with a limited assortment of products.</a:t>
            </a:r>
          </a:p>
          <a:p>
            <a:pPr indent="-228600" algn="just">
              <a:lnSpc>
                <a:spcPct val="90000"/>
              </a:lnSpc>
              <a:buFont typeface="Arial" panose="020B0604020202020204" pitchFamily="34" charset="0"/>
              <a:buChar char="•"/>
            </a:pPr>
            <a:endParaRPr lang="en-US" sz="1600" b="1" dirty="0">
              <a:solidFill>
                <a:srgbClr val="FFFFFF"/>
              </a:solidFill>
              <a:effectLst/>
            </a:endParaRPr>
          </a:p>
          <a:p>
            <a:pPr indent="-228600" algn="just">
              <a:lnSpc>
                <a:spcPct val="90000"/>
              </a:lnSpc>
              <a:buFont typeface="Arial" panose="020B0604020202020204" pitchFamily="34" charset="0"/>
              <a:buChar char="•"/>
            </a:pPr>
            <a:r>
              <a:rPr lang="en-US" sz="1600" b="1" dirty="0">
                <a:solidFill>
                  <a:srgbClr val="FFFFFF"/>
                </a:solidFill>
                <a:effectLst/>
              </a:rPr>
              <a:t>Drop shippers: </a:t>
            </a:r>
            <a:r>
              <a:rPr lang="en-US" sz="1600" dirty="0">
                <a:solidFill>
                  <a:srgbClr val="FFFFFF"/>
                </a:solidFill>
                <a:effectLst/>
              </a:rPr>
              <a:t>wholesalers that solicit orders from retailers and other wholesalers, and have the merchandise shipped directly from a producer to a buyer.</a:t>
            </a:r>
          </a:p>
          <a:p>
            <a:pPr indent="-228600">
              <a:lnSpc>
                <a:spcPct val="90000"/>
              </a:lnSpc>
              <a:spcAft>
                <a:spcPts val="800"/>
              </a:spcAft>
              <a:buFont typeface="Arial" panose="020B0604020202020204" pitchFamily="34" charset="0"/>
              <a:buChar char="•"/>
            </a:pPr>
            <a:endParaRPr lang="en-US" sz="1600" b="1" dirty="0">
              <a:solidFill>
                <a:srgbClr val="FFFFFF"/>
              </a:solidFill>
              <a:effectLst/>
            </a:endParaRPr>
          </a:p>
          <a:p>
            <a:pPr indent="-228600">
              <a:lnSpc>
                <a:spcPct val="90000"/>
              </a:lnSpc>
              <a:spcAft>
                <a:spcPts val="800"/>
              </a:spcAft>
              <a:buFont typeface="Arial" panose="020B0604020202020204" pitchFamily="34" charset="0"/>
              <a:buChar char="•"/>
            </a:pPr>
            <a:endParaRPr lang="en-US" sz="1600" b="1" dirty="0">
              <a:solidFill>
                <a:srgbClr val="FFFFFF"/>
              </a:solidFill>
              <a:effectLst/>
            </a:endParaRPr>
          </a:p>
        </p:txBody>
      </p:sp>
    </p:spTree>
    <p:extLst>
      <p:ext uri="{BB962C8B-B14F-4D97-AF65-F5344CB8AC3E}">
        <p14:creationId xmlns:p14="http://schemas.microsoft.com/office/powerpoint/2010/main" val="1265962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954E0E3-B892-462B-B867-1532283AE408}"/>
              </a:ext>
            </a:extLst>
          </p:cNvPr>
          <p:cNvSpPr>
            <a:spLocks noGrp="1"/>
          </p:cNvSpPr>
          <p:nvPr>
            <p:ph type="title"/>
          </p:nvPr>
        </p:nvSpPr>
        <p:spPr>
          <a:xfrm>
            <a:off x="841248" y="402390"/>
            <a:ext cx="4887685" cy="1014930"/>
          </a:xfrm>
        </p:spPr>
        <p:txBody>
          <a:bodyPr vert="horz" lIns="91440" tIns="45720" rIns="91440" bIns="45720" rtlCol="0" anchor="b">
            <a:normAutofit/>
          </a:bodyPr>
          <a:lstStyle/>
          <a:p>
            <a:pPr algn="ctr"/>
            <a:r>
              <a:rPr lang="en-US" sz="3200" b="1" dirty="0">
                <a:effectLst/>
                <a:latin typeface="Segoe Print" panose="02000600000000000000" pitchFamily="2" charset="0"/>
              </a:rPr>
              <a:t>The distribution strategies retailers use</a:t>
            </a:r>
            <a:endParaRPr lang="en-US" sz="3200" dirty="0">
              <a:latin typeface="Segoe Print" panose="02000600000000000000" pitchFamily="2" charset="0"/>
            </a:endParaRPr>
          </a:p>
        </p:txBody>
      </p:sp>
      <p:sp>
        <p:nvSpPr>
          <p:cNvPr id="3" name="Espace réservé du contenu 2">
            <a:extLst>
              <a:ext uri="{FF2B5EF4-FFF2-40B4-BE49-F238E27FC236}">
                <a16:creationId xmlns:a16="http://schemas.microsoft.com/office/drawing/2014/main" id="{0BB56601-BA1D-4F83-8549-EFA07AF4545E}"/>
              </a:ext>
            </a:extLst>
          </p:cNvPr>
          <p:cNvSpPr>
            <a:spLocks noGrp="1"/>
          </p:cNvSpPr>
          <p:nvPr>
            <p:ph sz="half" idx="1"/>
          </p:nvPr>
        </p:nvSpPr>
        <p:spPr>
          <a:xfrm>
            <a:off x="1213228" y="1748688"/>
            <a:ext cx="4140008" cy="4706922"/>
          </a:xfrm>
        </p:spPr>
        <p:txBody>
          <a:bodyPr vert="horz" lIns="91440" tIns="45720" rIns="91440" bIns="45720" rtlCol="0" anchor="t">
            <a:normAutofit fontScale="92500" lnSpcReduction="10000"/>
          </a:bodyPr>
          <a:lstStyle/>
          <a:p>
            <a:pPr marL="0" lvl="0">
              <a:spcAft>
                <a:spcPts val="800"/>
              </a:spcAft>
              <a:tabLst>
                <a:tab pos="457200" algn="l"/>
                <a:tab pos="575945" algn="l"/>
              </a:tabLst>
            </a:pPr>
            <a:r>
              <a:rPr lang="en-US" sz="1800" b="1" dirty="0">
                <a:effectLst/>
              </a:rPr>
              <a:t>Intensive Distribution:</a:t>
            </a:r>
            <a:r>
              <a:rPr lang="en-US" sz="1800" dirty="0">
                <a:effectLst/>
              </a:rPr>
              <a:t> As many outlets as possible. The goal of intensive distribution is to penetrate as much of the market as possible.</a:t>
            </a:r>
          </a:p>
          <a:p>
            <a:pPr marL="0" lvl="0">
              <a:spcAft>
                <a:spcPts val="800"/>
              </a:spcAft>
              <a:tabLst>
                <a:tab pos="457200" algn="l"/>
                <a:tab pos="575945" algn="l"/>
              </a:tabLst>
            </a:pPr>
            <a:r>
              <a:rPr lang="en-US" sz="1800" b="1" dirty="0">
                <a:effectLst/>
              </a:rPr>
              <a:t>Selective Distribution:</a:t>
            </a:r>
            <a:r>
              <a:rPr lang="en-US" sz="1800" dirty="0">
                <a:effectLst/>
              </a:rPr>
              <a:t> Select outlets in specific locations. This is often based on a particular good and its fit within a store. Doing this allows manufacturers to pick a price point that targets a specific market of consumer, therefore providing a more customized shopping experience. Selective distribution caps the number of locations in a particular area.</a:t>
            </a:r>
          </a:p>
          <a:p>
            <a:pPr marL="0" lvl="0">
              <a:spcAft>
                <a:spcPts val="800"/>
              </a:spcAft>
              <a:tabLst>
                <a:tab pos="457200" algn="l"/>
                <a:tab pos="575945" algn="l"/>
              </a:tabLst>
            </a:pPr>
            <a:r>
              <a:rPr lang="en-US" sz="1800" b="1" dirty="0">
                <a:effectLst/>
              </a:rPr>
              <a:t>Exclusive Distribution:</a:t>
            </a:r>
            <a:r>
              <a:rPr lang="en-US" sz="1800" dirty="0">
                <a:effectLst/>
              </a:rPr>
              <a:t> Limited outlets. This can mean anything from luxury brands that are exclusive to special collections available only in particular locations or stores. This method helps maintain a brand’s image and product exclusivity. </a:t>
            </a:r>
          </a:p>
        </p:txBody>
      </p:sp>
      <p:cxnSp>
        <p:nvCxnSpPr>
          <p:cNvPr id="22" name="Straight Connector 21">
            <a:extLst>
              <a:ext uri="{FF2B5EF4-FFF2-40B4-BE49-F238E27FC236}">
                <a16:creationId xmlns:a16="http://schemas.microsoft.com/office/drawing/2014/main" id="{CF8F36E2-BBE5-43FE-822F-AD8CAE08C0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8597"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Espace réservé du contenu 4" descr="There are several types of distribution. ">
            <a:extLst>
              <a:ext uri="{FF2B5EF4-FFF2-40B4-BE49-F238E27FC236}">
                <a16:creationId xmlns:a16="http://schemas.microsoft.com/office/drawing/2014/main" id="{652165D0-C351-437F-B49F-17B9DB6C9955}"/>
              </a:ext>
            </a:extLst>
          </p:cNvPr>
          <p:cNvPicPr>
            <a:picLocks noGrp="1"/>
          </p:cNvPicPr>
          <p:nvPr>
            <p:ph sz="half" idx="2"/>
          </p:nvPr>
        </p:nvPicPr>
        <p:blipFill rotWithShape="1">
          <a:blip r:embed="rId2">
            <a:extLst>
              <a:ext uri="{28A0092B-C50C-407E-A947-70E740481C1C}">
                <a14:useLocalDpi xmlns:a14="http://schemas.microsoft.com/office/drawing/2010/main" val="0"/>
              </a:ext>
            </a:extLst>
          </a:blip>
          <a:srcRect l="17354" t="12995" r="17118" b="14689"/>
          <a:stretch/>
        </p:blipFill>
        <p:spPr bwMode="auto">
          <a:xfrm>
            <a:off x="6769932" y="491157"/>
            <a:ext cx="4887685" cy="5875686"/>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12270500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re 1">
            <a:extLst>
              <a:ext uri="{FF2B5EF4-FFF2-40B4-BE49-F238E27FC236}">
                <a16:creationId xmlns:a16="http://schemas.microsoft.com/office/drawing/2014/main" id="{26D4CE84-041F-4CDF-AD94-6F7564D68F16}"/>
              </a:ext>
            </a:extLst>
          </p:cNvPr>
          <p:cNvSpPr>
            <a:spLocks noGrp="1"/>
          </p:cNvSpPr>
          <p:nvPr>
            <p:ph type="title"/>
          </p:nvPr>
        </p:nvSpPr>
        <p:spPr>
          <a:xfrm>
            <a:off x="734664" y="930530"/>
            <a:ext cx="3322431" cy="3275019"/>
          </a:xfrm>
        </p:spPr>
        <p:txBody>
          <a:bodyPr vert="horz" lIns="91440" tIns="45720" rIns="91440" bIns="45720" rtlCol="0" anchor="ctr">
            <a:normAutofit/>
          </a:bodyPr>
          <a:lstStyle/>
          <a:p>
            <a:pPr algn="ctr"/>
            <a:r>
              <a:rPr lang="en-US" sz="5000" dirty="0">
                <a:solidFill>
                  <a:srgbClr val="FFFFFF"/>
                </a:solidFill>
                <a:latin typeface="Segoe Print" panose="02000600000000000000" pitchFamily="2" charset="0"/>
              </a:rPr>
              <a:t>Case study</a:t>
            </a: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3C7868"/>
          </a:solidFill>
          <a:ln w="25400">
            <a:solidFill>
              <a:srgbClr val="3C78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pic>
        <p:nvPicPr>
          <p:cNvPr id="5" name="Espace réservé du contenu 4" descr="Multi-channel Distribution | Business | tutor2u">
            <a:extLst>
              <a:ext uri="{FF2B5EF4-FFF2-40B4-BE49-F238E27FC236}">
                <a16:creationId xmlns:a16="http://schemas.microsoft.com/office/drawing/2014/main" id="{5531D7A2-2521-4419-8996-1A19AFD947BE}"/>
              </a:ext>
            </a:extLst>
          </p:cNvPr>
          <p:cNvPicPr>
            <a:picLocks noGrp="1"/>
          </p:cNvPicPr>
          <p:nvPr>
            <p:ph sz="half" idx="2"/>
          </p:nvPr>
        </p:nvPicPr>
        <p:blipFill rotWithShape="1">
          <a:blip r:embed="rId2">
            <a:extLst>
              <a:ext uri="{28A0092B-C50C-407E-A947-70E740481C1C}">
                <a14:useLocalDpi xmlns:a14="http://schemas.microsoft.com/office/drawing/2010/main" val="0"/>
              </a:ext>
            </a:extLst>
          </a:blip>
          <a:srcRect l="69" r="9242" b="5930"/>
          <a:stretch/>
        </p:blipFill>
        <p:spPr bwMode="auto">
          <a:xfrm>
            <a:off x="4524427" y="563732"/>
            <a:ext cx="7300629" cy="5844046"/>
          </a:xfrm>
          <a:prstGeom prst="rect">
            <a:avLst/>
          </a:prstGeom>
          <a:noFill/>
        </p:spPr>
      </p:pic>
    </p:spTree>
    <p:extLst>
      <p:ext uri="{BB962C8B-B14F-4D97-AF65-F5344CB8AC3E}">
        <p14:creationId xmlns:p14="http://schemas.microsoft.com/office/powerpoint/2010/main" val="6461992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8E1DE448-E162-4520-B021-92745FECEDCC}"/>
              </a:ext>
            </a:extLst>
          </p:cNvPr>
          <p:cNvSpPr>
            <a:spLocks noGrp="1"/>
          </p:cNvSpPr>
          <p:nvPr>
            <p:ph type="title"/>
          </p:nvPr>
        </p:nvSpPr>
        <p:spPr>
          <a:xfrm>
            <a:off x="1159933" y="197630"/>
            <a:ext cx="9872134" cy="1193968"/>
          </a:xfrm>
          <a:solidFill>
            <a:srgbClr val="FFFFFF"/>
          </a:solidFill>
          <a:ln w="38100">
            <a:solidFill>
              <a:srgbClr val="7F7F7F"/>
            </a:solidFill>
            <a:miter lim="800000"/>
          </a:ln>
        </p:spPr>
        <p:txBody>
          <a:bodyPr>
            <a:normAutofit/>
          </a:bodyPr>
          <a:lstStyle/>
          <a:p>
            <a:pPr algn="ctr"/>
            <a:r>
              <a:rPr lang="fr-FR" sz="3600" dirty="0">
                <a:solidFill>
                  <a:srgbClr val="3F3F3F"/>
                </a:solidFill>
                <a:latin typeface="Segoe Print" panose="02000600000000000000" pitchFamily="2" charset="0"/>
              </a:rPr>
              <a:t>Questions </a:t>
            </a:r>
          </a:p>
        </p:txBody>
      </p:sp>
      <p:sp>
        <p:nvSpPr>
          <p:cNvPr id="3" name="Espace réservé du contenu 2">
            <a:extLst>
              <a:ext uri="{FF2B5EF4-FFF2-40B4-BE49-F238E27FC236}">
                <a16:creationId xmlns:a16="http://schemas.microsoft.com/office/drawing/2014/main" id="{ABEBD473-3EC3-419E-B472-C98F5390A1A1}"/>
              </a:ext>
            </a:extLst>
          </p:cNvPr>
          <p:cNvSpPr>
            <a:spLocks noGrp="1"/>
          </p:cNvSpPr>
          <p:nvPr>
            <p:ph sz="half" idx="1"/>
          </p:nvPr>
        </p:nvSpPr>
        <p:spPr>
          <a:xfrm>
            <a:off x="17" y="1877021"/>
            <a:ext cx="6035667" cy="2265888"/>
          </a:xfrm>
        </p:spPr>
        <p:txBody>
          <a:bodyPr anchor="t">
            <a:normAutofit/>
          </a:bodyPr>
          <a:lstStyle/>
          <a:p>
            <a:pPr marL="0" indent="0">
              <a:buNone/>
            </a:pPr>
            <a:r>
              <a:rPr lang="fr-FR" dirty="0" err="1"/>
              <a:t>What</a:t>
            </a:r>
            <a:r>
              <a:rPr lang="fr-FR" dirty="0"/>
              <a:t> </a:t>
            </a:r>
            <a:r>
              <a:rPr lang="fr-FR" dirty="0" err="1"/>
              <a:t>is</a:t>
            </a:r>
            <a:r>
              <a:rPr lang="fr-FR" dirty="0"/>
              <a:t> a marketing </a:t>
            </a:r>
            <a:r>
              <a:rPr lang="fr-FR" dirty="0" err="1"/>
              <a:t>intermediary</a:t>
            </a:r>
            <a:r>
              <a:rPr lang="fr-FR" dirty="0"/>
              <a:t> ?</a:t>
            </a:r>
            <a:endParaRPr lang="fr-FR" sz="2000" dirty="0"/>
          </a:p>
          <a:p>
            <a:r>
              <a:rPr lang="en-GB" sz="2000" dirty="0">
                <a:effectLst/>
                <a:ea typeface="Calibri" panose="020F0502020204030204" pitchFamily="34" charset="0"/>
                <a:cs typeface="Times New Roman" panose="02020603050405020304" pitchFamily="18" charset="0"/>
              </a:rPr>
              <a:t>Organizations that assist in moving goods and services from producers to businesses (B2B) and from businesses to consumers (B2C).</a:t>
            </a:r>
            <a:endParaRPr lang="fr-FR" sz="2000" dirty="0">
              <a:effectLst/>
              <a:ea typeface="Calibri" panose="020F0502020204030204" pitchFamily="34" charset="0"/>
              <a:cs typeface="Times New Roman" panose="02020603050405020304" pitchFamily="18" charset="0"/>
            </a:endParaRPr>
          </a:p>
          <a:p>
            <a:endParaRPr lang="fr-FR" sz="2000" dirty="0"/>
          </a:p>
        </p:txBody>
      </p:sp>
      <p:cxnSp>
        <p:nvCxnSpPr>
          <p:cNvPr id="18" name="Straight Connector 17">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4" name="Espace réservé du contenu 3">
            <a:extLst>
              <a:ext uri="{FF2B5EF4-FFF2-40B4-BE49-F238E27FC236}">
                <a16:creationId xmlns:a16="http://schemas.microsoft.com/office/drawing/2014/main" id="{D8FA99B2-AD35-4782-9C7C-734222ED64C4}"/>
              </a:ext>
            </a:extLst>
          </p:cNvPr>
          <p:cNvSpPr>
            <a:spLocks noGrp="1"/>
          </p:cNvSpPr>
          <p:nvPr>
            <p:ph sz="half" idx="2"/>
          </p:nvPr>
        </p:nvSpPr>
        <p:spPr>
          <a:xfrm>
            <a:off x="219074" y="4272817"/>
            <a:ext cx="5676885" cy="2494804"/>
          </a:xfrm>
        </p:spPr>
        <p:txBody>
          <a:bodyPr anchor="t">
            <a:normAutofit/>
          </a:bodyPr>
          <a:lstStyle/>
          <a:p>
            <a:pPr marL="0" indent="0">
              <a:buNone/>
            </a:pPr>
            <a:r>
              <a:rPr lang="fr-FR" dirty="0" err="1"/>
              <a:t>What</a:t>
            </a:r>
            <a:r>
              <a:rPr lang="fr-FR" dirty="0"/>
              <a:t> are the 3 distribution </a:t>
            </a:r>
            <a:r>
              <a:rPr lang="fr-FR" dirty="0" err="1"/>
              <a:t>strategies</a:t>
            </a:r>
            <a:r>
              <a:rPr lang="fr-FR" dirty="0"/>
              <a:t> </a:t>
            </a:r>
            <a:r>
              <a:rPr lang="fr-FR" dirty="0" err="1"/>
              <a:t>that</a:t>
            </a:r>
            <a:r>
              <a:rPr lang="fr-FR" dirty="0"/>
              <a:t> </a:t>
            </a:r>
            <a:r>
              <a:rPr lang="fr-FR" dirty="0" err="1"/>
              <a:t>retailers</a:t>
            </a:r>
            <a:r>
              <a:rPr lang="fr-FR" dirty="0"/>
              <a:t> use ?</a:t>
            </a:r>
            <a:endParaRPr lang="fr-FR" sz="2000" dirty="0"/>
          </a:p>
          <a:p>
            <a:r>
              <a:rPr lang="fr-FR" sz="2000" dirty="0"/>
              <a:t>Intensive</a:t>
            </a:r>
          </a:p>
          <a:p>
            <a:r>
              <a:rPr lang="fr-FR" sz="2000" dirty="0" err="1"/>
              <a:t>Selective</a:t>
            </a:r>
            <a:r>
              <a:rPr lang="fr-FR" sz="2000" dirty="0"/>
              <a:t> </a:t>
            </a:r>
          </a:p>
          <a:p>
            <a:r>
              <a:rPr lang="fr-FR" sz="2000" dirty="0"/>
              <a:t>Exclusive </a:t>
            </a:r>
          </a:p>
        </p:txBody>
      </p:sp>
      <p:sp>
        <p:nvSpPr>
          <p:cNvPr id="6" name="ZoneTexte 5">
            <a:extLst>
              <a:ext uri="{FF2B5EF4-FFF2-40B4-BE49-F238E27FC236}">
                <a16:creationId xmlns:a16="http://schemas.microsoft.com/office/drawing/2014/main" id="{6FAB2CC0-F301-48BD-87D6-3DFC6E3C54DC}"/>
              </a:ext>
            </a:extLst>
          </p:cNvPr>
          <p:cNvSpPr txBox="1"/>
          <p:nvPr/>
        </p:nvSpPr>
        <p:spPr>
          <a:xfrm>
            <a:off x="6508760" y="2274083"/>
            <a:ext cx="5464166" cy="4016484"/>
          </a:xfrm>
          <a:prstGeom prst="rect">
            <a:avLst/>
          </a:prstGeom>
          <a:noFill/>
        </p:spPr>
        <p:txBody>
          <a:bodyPr wrap="square" rtlCol="0">
            <a:spAutoFit/>
          </a:bodyPr>
          <a:lstStyle/>
          <a:p>
            <a:pPr>
              <a:spcAft>
                <a:spcPts val="600"/>
              </a:spcAft>
            </a:pPr>
            <a:r>
              <a:rPr lang="fr-FR" sz="2800" dirty="0"/>
              <a:t>How </a:t>
            </a:r>
            <a:r>
              <a:rPr lang="fr-FR" sz="2800" dirty="0" err="1"/>
              <a:t>many</a:t>
            </a:r>
            <a:r>
              <a:rPr lang="fr-FR" sz="2800" dirty="0"/>
              <a:t> </a:t>
            </a:r>
            <a:r>
              <a:rPr lang="en-US" sz="2800" dirty="0"/>
              <a:t>marketing utilities exist?</a:t>
            </a:r>
            <a:r>
              <a:rPr lang="fr-FR" sz="2800" dirty="0"/>
              <a:t> </a:t>
            </a:r>
          </a:p>
          <a:p>
            <a:pPr>
              <a:spcAft>
                <a:spcPts val="600"/>
              </a:spcAft>
            </a:pPr>
            <a:r>
              <a:rPr lang="fr-FR" dirty="0"/>
              <a:t>6 :</a:t>
            </a:r>
          </a:p>
          <a:p>
            <a:pPr marL="457200" indent="-457200">
              <a:spcAft>
                <a:spcPts val="600"/>
              </a:spcAft>
              <a:buFontTx/>
              <a:buChar char="-"/>
            </a:pPr>
            <a:r>
              <a:rPr lang="fr-FR" dirty="0" err="1"/>
              <a:t>Form</a:t>
            </a:r>
            <a:endParaRPr lang="fr-FR" dirty="0"/>
          </a:p>
          <a:p>
            <a:pPr marL="457200" indent="-457200">
              <a:spcAft>
                <a:spcPts val="600"/>
              </a:spcAft>
              <a:buFontTx/>
              <a:buChar char="-"/>
            </a:pPr>
            <a:r>
              <a:rPr lang="fr-FR" dirty="0"/>
              <a:t>Place </a:t>
            </a:r>
          </a:p>
          <a:p>
            <a:pPr marL="457200" indent="-457200">
              <a:spcAft>
                <a:spcPts val="600"/>
              </a:spcAft>
              <a:buFontTx/>
              <a:buChar char="-"/>
            </a:pPr>
            <a:r>
              <a:rPr lang="fr-FR" dirty="0"/>
              <a:t>Time </a:t>
            </a:r>
          </a:p>
          <a:p>
            <a:pPr marL="457200" indent="-457200">
              <a:spcAft>
                <a:spcPts val="600"/>
              </a:spcAft>
              <a:buFontTx/>
              <a:buChar char="-"/>
            </a:pPr>
            <a:r>
              <a:rPr lang="fr-FR" dirty="0"/>
              <a:t>Possession</a:t>
            </a:r>
          </a:p>
          <a:p>
            <a:pPr marL="457200" indent="-457200">
              <a:spcAft>
                <a:spcPts val="600"/>
              </a:spcAft>
              <a:buFontTx/>
              <a:buChar char="-"/>
            </a:pPr>
            <a:r>
              <a:rPr lang="fr-FR" dirty="0"/>
              <a:t>Information</a:t>
            </a:r>
          </a:p>
          <a:p>
            <a:pPr marL="457200" indent="-457200">
              <a:spcAft>
                <a:spcPts val="600"/>
              </a:spcAft>
              <a:buFontTx/>
              <a:buChar char="-"/>
            </a:pPr>
            <a:r>
              <a:rPr lang="fr-FR" dirty="0"/>
              <a:t>Service</a:t>
            </a:r>
          </a:p>
          <a:p>
            <a:pPr marL="457200" indent="-457200">
              <a:spcAft>
                <a:spcPts val="600"/>
              </a:spcAft>
              <a:buFontTx/>
              <a:buChar char="-"/>
            </a:pPr>
            <a:endParaRPr lang="fr-FR" sz="2800" dirty="0"/>
          </a:p>
          <a:p>
            <a:pPr marL="457200" indent="-457200">
              <a:spcAft>
                <a:spcPts val="600"/>
              </a:spcAft>
              <a:buFontTx/>
              <a:buChar char="-"/>
            </a:pPr>
            <a:endParaRPr lang="fr-FR" sz="2800" dirty="0"/>
          </a:p>
        </p:txBody>
      </p:sp>
    </p:spTree>
    <p:extLst>
      <p:ext uri="{BB962C8B-B14F-4D97-AF65-F5344CB8AC3E}">
        <p14:creationId xmlns:p14="http://schemas.microsoft.com/office/powerpoint/2010/main" val="8214437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fade">
                                      <p:cBhvr>
                                        <p:cTn id="38" dur="1000"/>
                                        <p:tgtEl>
                                          <p:spTgt spid="4">
                                            <p:txEl>
                                              <p:pRg st="3" end="3"/>
                                            </p:txEl>
                                          </p:spTgt>
                                        </p:tgtEl>
                                      </p:cBhvr>
                                    </p:animEffect>
                                    <p:anim calcmode="lin" valueType="num">
                                      <p:cBhvr>
                                        <p:cTn id="3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Effect transition="in" filter="fade">
                                      <p:cBhvr>
                                        <p:cTn id="45" dur="500"/>
                                        <p:tgtEl>
                                          <p:spTgt spid="6">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Effect transition="in" filter="fade">
                                      <p:cBhvr>
                                        <p:cTn id="50" dur="1000"/>
                                        <p:tgtEl>
                                          <p:spTgt spid="6">
                                            <p:txEl>
                                              <p:pRg st="1" end="1"/>
                                            </p:txEl>
                                          </p:spTgt>
                                        </p:tgtEl>
                                      </p:cBhvr>
                                    </p:animEffect>
                                    <p:anim calcmode="lin" valueType="num">
                                      <p:cBhvr>
                                        <p:cTn id="5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6">
                                            <p:txEl>
                                              <p:pRg st="1" end="1"/>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Effect transition="in" filter="fade">
                                      <p:cBhvr>
                                        <p:cTn id="55" dur="1000"/>
                                        <p:tgtEl>
                                          <p:spTgt spid="6">
                                            <p:txEl>
                                              <p:pRg st="2" end="2"/>
                                            </p:txEl>
                                          </p:spTgt>
                                        </p:tgtEl>
                                      </p:cBhvr>
                                    </p:animEffect>
                                    <p:anim calcmode="lin" valueType="num">
                                      <p:cBhvr>
                                        <p:cTn id="5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2" end="2"/>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6">
                                            <p:txEl>
                                              <p:pRg st="3" end="3"/>
                                            </p:txEl>
                                          </p:spTgt>
                                        </p:tgtEl>
                                        <p:attrNameLst>
                                          <p:attrName>style.visibility</p:attrName>
                                        </p:attrNameLst>
                                      </p:cBhvr>
                                      <p:to>
                                        <p:strVal val="visible"/>
                                      </p:to>
                                    </p:set>
                                    <p:animEffect transition="in" filter="fade">
                                      <p:cBhvr>
                                        <p:cTn id="60" dur="1000"/>
                                        <p:tgtEl>
                                          <p:spTgt spid="6">
                                            <p:txEl>
                                              <p:pRg st="3" end="3"/>
                                            </p:txEl>
                                          </p:spTgt>
                                        </p:tgtEl>
                                      </p:cBhvr>
                                    </p:animEffect>
                                    <p:anim calcmode="lin" valueType="num">
                                      <p:cBhvr>
                                        <p:cTn id="6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3" end="3"/>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6">
                                            <p:txEl>
                                              <p:pRg st="4" end="4"/>
                                            </p:txEl>
                                          </p:spTgt>
                                        </p:tgtEl>
                                        <p:attrNameLst>
                                          <p:attrName>style.visibility</p:attrName>
                                        </p:attrNameLst>
                                      </p:cBhvr>
                                      <p:to>
                                        <p:strVal val="visible"/>
                                      </p:to>
                                    </p:set>
                                    <p:animEffect transition="in" filter="fade">
                                      <p:cBhvr>
                                        <p:cTn id="65" dur="1000"/>
                                        <p:tgtEl>
                                          <p:spTgt spid="6">
                                            <p:txEl>
                                              <p:pRg st="4" end="4"/>
                                            </p:txEl>
                                          </p:spTgt>
                                        </p:tgtEl>
                                      </p:cBhvr>
                                    </p:animEffect>
                                    <p:anim calcmode="lin" valueType="num">
                                      <p:cBhvr>
                                        <p:cTn id="6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6">
                                            <p:txEl>
                                              <p:pRg st="4" end="4"/>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6">
                                            <p:txEl>
                                              <p:pRg st="5" end="5"/>
                                            </p:txEl>
                                          </p:spTgt>
                                        </p:tgtEl>
                                        <p:attrNameLst>
                                          <p:attrName>style.visibility</p:attrName>
                                        </p:attrNameLst>
                                      </p:cBhvr>
                                      <p:to>
                                        <p:strVal val="visible"/>
                                      </p:to>
                                    </p:set>
                                    <p:animEffect transition="in" filter="fade">
                                      <p:cBhvr>
                                        <p:cTn id="70" dur="1000"/>
                                        <p:tgtEl>
                                          <p:spTgt spid="6">
                                            <p:txEl>
                                              <p:pRg st="5" end="5"/>
                                            </p:txEl>
                                          </p:spTgt>
                                        </p:tgtEl>
                                      </p:cBhvr>
                                    </p:animEffect>
                                    <p:anim calcmode="lin" valueType="num">
                                      <p:cBhvr>
                                        <p:cTn id="7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5" end="5"/>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6">
                                            <p:txEl>
                                              <p:pRg st="6" end="6"/>
                                            </p:txEl>
                                          </p:spTgt>
                                        </p:tgtEl>
                                        <p:attrNameLst>
                                          <p:attrName>style.visibility</p:attrName>
                                        </p:attrNameLst>
                                      </p:cBhvr>
                                      <p:to>
                                        <p:strVal val="visible"/>
                                      </p:to>
                                    </p:set>
                                    <p:animEffect transition="in" filter="fade">
                                      <p:cBhvr>
                                        <p:cTn id="75" dur="1000"/>
                                        <p:tgtEl>
                                          <p:spTgt spid="6">
                                            <p:txEl>
                                              <p:pRg st="6" end="6"/>
                                            </p:txEl>
                                          </p:spTgt>
                                        </p:tgtEl>
                                      </p:cBhvr>
                                    </p:animEffect>
                                    <p:anim calcmode="lin" valueType="num">
                                      <p:cBhvr>
                                        <p:cTn id="7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77" dur="1000" fill="hold"/>
                                        <p:tgtEl>
                                          <p:spTgt spid="6">
                                            <p:txEl>
                                              <p:pRg st="6" end="6"/>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6">
                                            <p:txEl>
                                              <p:pRg st="7" end="7"/>
                                            </p:txEl>
                                          </p:spTgt>
                                        </p:tgtEl>
                                        <p:attrNameLst>
                                          <p:attrName>style.visibility</p:attrName>
                                        </p:attrNameLst>
                                      </p:cBhvr>
                                      <p:to>
                                        <p:strVal val="visible"/>
                                      </p:to>
                                    </p:set>
                                    <p:animEffect transition="in" filter="fade">
                                      <p:cBhvr>
                                        <p:cTn id="80" dur="1000"/>
                                        <p:tgtEl>
                                          <p:spTgt spid="6">
                                            <p:txEl>
                                              <p:pRg st="7" end="7"/>
                                            </p:txEl>
                                          </p:spTgt>
                                        </p:tgtEl>
                                      </p:cBhvr>
                                    </p:animEffect>
                                    <p:anim calcmode="lin" valueType="num">
                                      <p:cBhvr>
                                        <p:cTn id="81"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82"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694</Words>
  <Application>Microsoft Macintosh PowerPoint</Application>
  <PresentationFormat>Szélesvásznú</PresentationFormat>
  <Paragraphs>64</Paragraphs>
  <Slides>10</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10</vt:i4>
      </vt:variant>
    </vt:vector>
  </HeadingPairs>
  <TitlesOfParts>
    <vt:vector size="15" baseType="lpstr">
      <vt:lpstr>Arial</vt:lpstr>
      <vt:lpstr>Calibri</vt:lpstr>
      <vt:lpstr>Calibri Light</vt:lpstr>
      <vt:lpstr>Segoe Print</vt:lpstr>
      <vt:lpstr>Thème Office</vt:lpstr>
      <vt:lpstr>Distributing products</vt:lpstr>
      <vt:lpstr>Content </vt:lpstr>
      <vt:lpstr>The concept of marketing channels and their value </vt:lpstr>
      <vt:lpstr>The concept of marketing channels and their value </vt:lpstr>
      <vt:lpstr>The six marketing utilities performed by the intermediaries </vt:lpstr>
      <vt:lpstr>The types of wholesale intermediaries in the distribution system</vt:lpstr>
      <vt:lpstr>The distribution strategies retailers use</vt:lpstr>
      <vt:lpstr>Case study</vt:lpstr>
      <vt:lpstr>Questions </vt:lpstr>
      <vt:lpstr>Thank you for your kind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Distributing products</dc:title>
  <dc:creator>Lisa Rousset</dc:creator>
  <cp:lastModifiedBy>Péter Popovics</cp:lastModifiedBy>
  <cp:revision>3</cp:revision>
  <dcterms:created xsi:type="dcterms:W3CDTF">2020-12-05T00:44:16Z</dcterms:created>
  <dcterms:modified xsi:type="dcterms:W3CDTF">2020-12-08T08:35:58Z</dcterms:modified>
</cp:coreProperties>
</file>